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8"/>
  </p:notesMasterIdLst>
  <p:sldIdLst>
    <p:sldId id="256" r:id="rId2"/>
    <p:sldId id="448" r:id="rId3"/>
    <p:sldId id="513" r:id="rId4"/>
    <p:sldId id="512" r:id="rId5"/>
    <p:sldId id="303" r:id="rId6"/>
    <p:sldId id="325" r:id="rId7"/>
    <p:sldId id="564" r:id="rId8"/>
    <p:sldId id="557" r:id="rId9"/>
    <p:sldId id="565" r:id="rId10"/>
    <p:sldId id="566" r:id="rId11"/>
    <p:sldId id="558" r:id="rId12"/>
    <p:sldId id="567" r:id="rId13"/>
    <p:sldId id="559" r:id="rId14"/>
    <p:sldId id="583" r:id="rId15"/>
    <p:sldId id="584" r:id="rId16"/>
    <p:sldId id="585" r:id="rId17"/>
    <p:sldId id="591" r:id="rId18"/>
    <p:sldId id="560" r:id="rId19"/>
    <p:sldId id="561" r:id="rId20"/>
    <p:sldId id="562" r:id="rId21"/>
    <p:sldId id="574" r:id="rId22"/>
    <p:sldId id="575" r:id="rId23"/>
    <p:sldId id="576" r:id="rId24"/>
    <p:sldId id="577" r:id="rId25"/>
    <p:sldId id="578" r:id="rId26"/>
    <p:sldId id="579" r:id="rId27"/>
    <p:sldId id="580" r:id="rId28"/>
    <p:sldId id="573" r:id="rId29"/>
    <p:sldId id="581" r:id="rId30"/>
    <p:sldId id="582" r:id="rId31"/>
    <p:sldId id="332" r:id="rId32"/>
    <p:sldId id="563" r:id="rId33"/>
    <p:sldId id="514" r:id="rId34"/>
    <p:sldId id="510" r:id="rId35"/>
    <p:sldId id="569" r:id="rId36"/>
    <p:sldId id="568" r:id="rId37"/>
    <p:sldId id="570" r:id="rId38"/>
    <p:sldId id="587" r:id="rId39"/>
    <p:sldId id="588" r:id="rId40"/>
    <p:sldId id="589" r:id="rId41"/>
    <p:sldId id="571" r:id="rId42"/>
    <p:sldId id="586" r:id="rId43"/>
    <p:sldId id="590" r:id="rId44"/>
    <p:sldId id="511" r:id="rId45"/>
    <p:sldId id="572" r:id="rId46"/>
    <p:sldId id="447" r:id="rId47"/>
  </p:sldIdLst>
  <p:sldSz cx="9144000" cy="5715000" type="screen16x10"/>
  <p:notesSz cx="6794500" cy="9982200"/>
  <p:defaultTextStyle>
    <a:defPPr>
      <a:defRPr lang="fr-FR"/>
    </a:defPPr>
    <a:lvl1pPr marL="0" algn="l" defTabSz="950952" rtl="0" eaLnBrk="1" latinLnBrk="0" hangingPunct="1">
      <a:defRPr sz="1872" kern="1200">
        <a:solidFill>
          <a:schemeClr val="tx1"/>
        </a:solidFill>
        <a:latin typeface="+mn-lt"/>
        <a:ea typeface="+mn-ea"/>
        <a:cs typeface="+mn-cs"/>
      </a:defRPr>
    </a:lvl1pPr>
    <a:lvl2pPr marL="475476" algn="l" defTabSz="950952" rtl="0" eaLnBrk="1" latinLnBrk="0" hangingPunct="1">
      <a:defRPr sz="1872" kern="1200">
        <a:solidFill>
          <a:schemeClr val="tx1"/>
        </a:solidFill>
        <a:latin typeface="+mn-lt"/>
        <a:ea typeface="+mn-ea"/>
        <a:cs typeface="+mn-cs"/>
      </a:defRPr>
    </a:lvl2pPr>
    <a:lvl3pPr marL="950952" algn="l" defTabSz="950952" rtl="0" eaLnBrk="1" latinLnBrk="0" hangingPunct="1">
      <a:defRPr sz="1872" kern="1200">
        <a:solidFill>
          <a:schemeClr val="tx1"/>
        </a:solidFill>
        <a:latin typeface="+mn-lt"/>
        <a:ea typeface="+mn-ea"/>
        <a:cs typeface="+mn-cs"/>
      </a:defRPr>
    </a:lvl3pPr>
    <a:lvl4pPr marL="1426429" algn="l" defTabSz="950952" rtl="0" eaLnBrk="1" latinLnBrk="0" hangingPunct="1">
      <a:defRPr sz="1872" kern="1200">
        <a:solidFill>
          <a:schemeClr val="tx1"/>
        </a:solidFill>
        <a:latin typeface="+mn-lt"/>
        <a:ea typeface="+mn-ea"/>
        <a:cs typeface="+mn-cs"/>
      </a:defRPr>
    </a:lvl4pPr>
    <a:lvl5pPr marL="1901905" algn="l" defTabSz="950952" rtl="0" eaLnBrk="1" latinLnBrk="0" hangingPunct="1">
      <a:defRPr sz="1872" kern="1200">
        <a:solidFill>
          <a:schemeClr val="tx1"/>
        </a:solidFill>
        <a:latin typeface="+mn-lt"/>
        <a:ea typeface="+mn-ea"/>
        <a:cs typeface="+mn-cs"/>
      </a:defRPr>
    </a:lvl5pPr>
    <a:lvl6pPr marL="2377381" algn="l" defTabSz="950952" rtl="0" eaLnBrk="1" latinLnBrk="0" hangingPunct="1">
      <a:defRPr sz="1872" kern="1200">
        <a:solidFill>
          <a:schemeClr val="tx1"/>
        </a:solidFill>
        <a:latin typeface="+mn-lt"/>
        <a:ea typeface="+mn-ea"/>
        <a:cs typeface="+mn-cs"/>
      </a:defRPr>
    </a:lvl6pPr>
    <a:lvl7pPr marL="2852858" algn="l" defTabSz="950952" rtl="0" eaLnBrk="1" latinLnBrk="0" hangingPunct="1">
      <a:defRPr sz="1872" kern="1200">
        <a:solidFill>
          <a:schemeClr val="tx1"/>
        </a:solidFill>
        <a:latin typeface="+mn-lt"/>
        <a:ea typeface="+mn-ea"/>
        <a:cs typeface="+mn-cs"/>
      </a:defRPr>
    </a:lvl7pPr>
    <a:lvl8pPr marL="3328334" algn="l" defTabSz="950952" rtl="0" eaLnBrk="1" latinLnBrk="0" hangingPunct="1">
      <a:defRPr sz="1872" kern="1200">
        <a:solidFill>
          <a:schemeClr val="tx1"/>
        </a:solidFill>
        <a:latin typeface="+mn-lt"/>
        <a:ea typeface="+mn-ea"/>
        <a:cs typeface="+mn-cs"/>
      </a:defRPr>
    </a:lvl8pPr>
    <a:lvl9pPr marL="3803810" algn="l" defTabSz="950952" rtl="0" eaLnBrk="1" latinLnBrk="0" hangingPunct="1">
      <a:defRPr sz="18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2CD"/>
    <a:srgbClr val="5BC6E8"/>
    <a:srgbClr val="00C7B2"/>
    <a:srgbClr val="FC5C3E"/>
    <a:srgbClr val="2300C8"/>
    <a:srgbClr val="FE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4740"/>
  </p:normalViewPr>
  <p:slideViewPr>
    <p:cSldViewPr snapToGrid="0" snapToObjects="1">
      <p:cViewPr varScale="1">
        <p:scale>
          <a:sx n="129" d="100"/>
          <a:sy n="129" d="100"/>
        </p:scale>
        <p:origin x="516" y="12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v>Blanc</c:v>
          </c:tx>
          <c:spPr>
            <a:noFill/>
          </c:spPr>
          <c:invertIfNegative val="0"/>
          <c:cat>
            <c:strRef>
              <c:f>'Feuille calcul RF'!$A$136:$A$142</c:f>
              <c:strCache>
                <c:ptCount val="7"/>
                <c:pt idx="0">
                  <c:v>CA 2017</c:v>
                </c:pt>
                <c:pt idx="1">
                  <c:v>Produits des services</c:v>
                </c:pt>
                <c:pt idx="2">
                  <c:v>Impôts et taxes</c:v>
                </c:pt>
                <c:pt idx="3">
                  <c:v>Dotations et participations</c:v>
                </c:pt>
                <c:pt idx="4">
                  <c:v>Produits de gestion courante</c:v>
                </c:pt>
                <c:pt idx="5">
                  <c:v>Atténuations de charge</c:v>
                </c:pt>
                <c:pt idx="6">
                  <c:v>CA 2018</c:v>
                </c:pt>
              </c:strCache>
            </c:strRef>
          </c:cat>
          <c:val>
            <c:numRef>
              <c:f>'Feuille calcul RF'!$E$136:$E$142</c:f>
              <c:numCache>
                <c:formatCode>0</c:formatCode>
                <c:ptCount val="7"/>
                <c:pt idx="1">
                  <c:v>53653127</c:v>
                </c:pt>
                <c:pt idx="2">
                  <c:v>52725063</c:v>
                </c:pt>
                <c:pt idx="3">
                  <c:v>52725063</c:v>
                </c:pt>
                <c:pt idx="4">
                  <c:v>53049489</c:v>
                </c:pt>
                <c:pt idx="5">
                  <c:v>53042617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8-490A-B2C5-3F1450A115B4}"/>
            </c:ext>
          </c:extLst>
        </c:ser>
        <c:ser>
          <c:idx val="0"/>
          <c:order val="1"/>
          <c:tx>
            <c:v>Bleu</c:v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C-88C8-490A-B2C5-3F1450A115B4}"/>
              </c:ext>
            </c:extLst>
          </c:dPt>
          <c:dLbls>
            <c:dLbl>
              <c:idx val="0"/>
              <c:layout>
                <c:manualLayout>
                  <c:x val="-4.8875742468709902E-3"/>
                  <c:y val="-0.33603324465381057"/>
                </c:manualLayout>
              </c:layout>
              <c:numFmt formatCode="#,##0\ &quot;€&quot;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8C8-490A-B2C5-3F1450A115B4}"/>
                </c:ext>
              </c:extLst>
            </c:dLbl>
            <c:dLbl>
              <c:idx val="6"/>
              <c:layout>
                <c:manualLayout>
                  <c:x val="-2.0142193774231133E-2"/>
                  <c:y val="-0.28313912281015519"/>
                </c:manualLayout>
              </c:layout>
              <c:numFmt formatCode="#,##0\ &quot;€&quot;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C8-490A-B2C5-3F1450A115B4}"/>
                </c:ext>
              </c:extLst>
            </c:dLbl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'Feuille calcul RF'!$A$136:$A$142</c:f>
              <c:strCache>
                <c:ptCount val="7"/>
                <c:pt idx="0">
                  <c:v>CA 2017</c:v>
                </c:pt>
                <c:pt idx="1">
                  <c:v>Produits des services</c:v>
                </c:pt>
                <c:pt idx="2">
                  <c:v>Impôts et taxes</c:v>
                </c:pt>
                <c:pt idx="3">
                  <c:v>Dotations et participations</c:v>
                </c:pt>
                <c:pt idx="4">
                  <c:v>Produits de gestion courante</c:v>
                </c:pt>
                <c:pt idx="5">
                  <c:v>Atténuations de charge</c:v>
                </c:pt>
                <c:pt idx="6">
                  <c:v>CA 2018</c:v>
                </c:pt>
              </c:strCache>
            </c:strRef>
          </c:cat>
          <c:val>
            <c:numRef>
              <c:f>'Feuille calcul RF'!$B$136:$B$142</c:f>
              <c:numCache>
                <c:formatCode>General</c:formatCode>
                <c:ptCount val="7"/>
                <c:pt idx="0" formatCode="#,##0">
                  <c:v>53664283</c:v>
                </c:pt>
                <c:pt idx="6" formatCode="#,##0">
                  <c:v>53042616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8-490A-B2C5-3F1450A115B4}"/>
            </c:ext>
          </c:extLst>
        </c:ser>
        <c:ser>
          <c:idx val="1"/>
          <c:order val="2"/>
          <c:tx>
            <c:v>Rouge</c:v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8.1177067478437337E-3"/>
                  <c:y val="3.4146469496191025E-2"/>
                </c:manualLayout>
              </c:layout>
              <c:numFmt formatCode="#,##0\ &quot;€&quot;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8062696500837"/>
                      <c:h val="5.050406504065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8C8-490A-B2C5-3F1450A115B4}"/>
                </c:ext>
              </c:extLst>
            </c:dLbl>
            <c:dLbl>
              <c:idx val="2"/>
              <c:layout>
                <c:manualLayout>
                  <c:x val="1.2978232182286769E-3"/>
                  <c:y val="9.2453976111652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C8-490A-B2C5-3F1450A115B4}"/>
                </c:ext>
              </c:extLst>
            </c:dLbl>
            <c:dLbl>
              <c:idx val="3"/>
              <c:layout>
                <c:manualLayout>
                  <c:x val="5.5555555555555558E-3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C8-490A-B2C5-3F1450A115B4}"/>
                </c:ext>
              </c:extLst>
            </c:dLbl>
            <c:dLbl>
              <c:idx val="4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C8-490A-B2C5-3F1450A115B4}"/>
                </c:ext>
              </c:extLst>
            </c:dLbl>
            <c:dLbl>
              <c:idx val="5"/>
              <c:layout>
                <c:manualLayout>
                  <c:x val="-1.4882290449557617E-16"/>
                  <c:y val="3.6382049804749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C8-490A-B2C5-3F1450A115B4}"/>
                </c:ext>
              </c:extLst>
            </c:dLbl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'Feuille calcul RF'!$A$136:$A$142</c:f>
              <c:strCache>
                <c:ptCount val="7"/>
                <c:pt idx="0">
                  <c:v>CA 2017</c:v>
                </c:pt>
                <c:pt idx="1">
                  <c:v>Produits des services</c:v>
                </c:pt>
                <c:pt idx="2">
                  <c:v>Impôts et taxes</c:v>
                </c:pt>
                <c:pt idx="3">
                  <c:v>Dotations et participations</c:v>
                </c:pt>
                <c:pt idx="4">
                  <c:v>Produits de gestion courante</c:v>
                </c:pt>
                <c:pt idx="5">
                  <c:v>Atténuations de charge</c:v>
                </c:pt>
                <c:pt idx="6">
                  <c:v>CA 2018</c:v>
                </c:pt>
              </c:strCache>
            </c:strRef>
          </c:cat>
          <c:val>
            <c:numRef>
              <c:f>'Feuille calcul RF'!$C$136:$C$142</c:f>
              <c:numCache>
                <c:formatCode>#,##0</c:formatCode>
                <c:ptCount val="7"/>
                <c:pt idx="1">
                  <c:v>11156</c:v>
                </c:pt>
                <c:pt idx="2">
                  <c:v>928064</c:v>
                </c:pt>
                <c:pt idx="5">
                  <c:v>74327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C8-490A-B2C5-3F1450A115B4}"/>
            </c:ext>
          </c:extLst>
        </c:ser>
        <c:ser>
          <c:idx val="2"/>
          <c:order val="3"/>
          <c:tx>
            <c:v>Vert</c:v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C8-490A-B2C5-3F1450A115B4}"/>
                </c:ext>
              </c:extLst>
            </c:dLbl>
            <c:dLbl>
              <c:idx val="3"/>
              <c:layout>
                <c:manualLayout>
                  <c:x val="-3.6368649382867366E-3"/>
                  <c:y val="-6.0944857081748738E-2"/>
                </c:manualLayout>
              </c:layout>
              <c:numFmt formatCode="#,##0\ &quot;€&quot;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36986301369861"/>
                      <c:h val="0.115544715447154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8C8-490A-B2C5-3F1450A115B4}"/>
                </c:ext>
              </c:extLst>
            </c:dLbl>
            <c:dLbl>
              <c:idx val="4"/>
              <c:layout>
                <c:manualLayout>
                  <c:x val="0"/>
                  <c:y val="-3.2520325203252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C8-490A-B2C5-3F1450A115B4}"/>
                </c:ext>
              </c:extLst>
            </c:dLbl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'Feuille calcul RF'!$A$136:$A$142</c:f>
              <c:strCache>
                <c:ptCount val="7"/>
                <c:pt idx="0">
                  <c:v>CA 2017</c:v>
                </c:pt>
                <c:pt idx="1">
                  <c:v>Produits des services</c:v>
                </c:pt>
                <c:pt idx="2">
                  <c:v>Impôts et taxes</c:v>
                </c:pt>
                <c:pt idx="3">
                  <c:v>Dotations et participations</c:v>
                </c:pt>
                <c:pt idx="4">
                  <c:v>Produits de gestion courante</c:v>
                </c:pt>
                <c:pt idx="5">
                  <c:v>Atténuations de charge</c:v>
                </c:pt>
                <c:pt idx="6">
                  <c:v>CA 2018</c:v>
                </c:pt>
              </c:strCache>
            </c:strRef>
          </c:cat>
          <c:val>
            <c:numRef>
              <c:f>'Feuille calcul RF'!$D$136:$D$142</c:f>
              <c:numCache>
                <c:formatCode>General</c:formatCode>
                <c:ptCount val="7"/>
                <c:pt idx="3" formatCode="#,##0">
                  <c:v>324426</c:v>
                </c:pt>
                <c:pt idx="4" formatCode="#,##0">
                  <c:v>67455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8C8-490A-B2C5-3F1450A11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816128"/>
        <c:axId val="72817664"/>
      </c:barChart>
      <c:catAx>
        <c:axId val="7281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fr-FR"/>
          </a:p>
        </c:txPr>
        <c:crossAx val="72817664"/>
        <c:crosses val="autoZero"/>
        <c:auto val="1"/>
        <c:lblAlgn val="ctr"/>
        <c:lblOffset val="100"/>
        <c:noMultiLvlLbl val="0"/>
      </c:catAx>
      <c:valAx>
        <c:axId val="72817664"/>
        <c:scaling>
          <c:orientation val="minMax"/>
          <c:max val="55000000"/>
          <c:min val="50000000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72816128"/>
        <c:crosses val="autoZero"/>
        <c:crossBetween val="between"/>
        <c:majorUnit val="20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solidFill>
            <a:schemeClr val="tx2"/>
          </a:solidFill>
        </a:defRPr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'Feuille de calcul DF'!$A$27</c:f>
              <c:strCache>
                <c:ptCount val="1"/>
                <c:pt idx="0">
                  <c:v>Charges d'exploitation en K€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A1D5-4560-A539-8F0BBA7D8E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'Feuille de calcul DF'!$B$26:$G$26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'Feuille de calcul DF'!$B$27:$G$27</c:f>
              <c:numCache>
                <c:formatCode>#,##0</c:formatCode>
                <c:ptCount val="6"/>
                <c:pt idx="0">
                  <c:v>49562</c:v>
                </c:pt>
                <c:pt idx="1">
                  <c:v>48384</c:v>
                </c:pt>
                <c:pt idx="2">
                  <c:v>48389</c:v>
                </c:pt>
                <c:pt idx="3">
                  <c:v>46795</c:v>
                </c:pt>
                <c:pt idx="4">
                  <c:v>45875</c:v>
                </c:pt>
                <c:pt idx="5">
                  <c:v>44890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5-4560-A539-8F0BBA7D8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45120"/>
        <c:axId val="73046656"/>
      </c:barChart>
      <c:catAx>
        <c:axId val="730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fr-FR"/>
          </a:p>
        </c:txPr>
        <c:crossAx val="73046656"/>
        <c:crosses val="autoZero"/>
        <c:auto val="1"/>
        <c:lblAlgn val="ctr"/>
        <c:lblOffset val="100"/>
        <c:noMultiLvlLbl val="0"/>
      </c:catAx>
      <c:valAx>
        <c:axId val="7304665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730451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2"/>
          </a:solidFill>
        </a:defRPr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87718826735703E-2"/>
          <c:y val="0"/>
          <c:w val="0.96351228117326426"/>
          <c:h val="0.84663687653537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'Feuille calcul RF'!$A$42</c:f>
              <c:strCache>
                <c:ptCount val="1"/>
                <c:pt idx="0">
                  <c:v>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908-45A3-BC9E-E1E83E9442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'Feuille calcul RF'!$B$41:$C$41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'Feuille calcul RF'!$B$42:$C$42</c:f>
              <c:numCache>
                <c:formatCode>#,##0\ "€"</c:formatCode>
                <c:ptCount val="2"/>
                <c:pt idx="0">
                  <c:v>9497410</c:v>
                </c:pt>
                <c:pt idx="1">
                  <c:v>9831881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D-4F23-8163-38EA81254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50720"/>
        <c:axId val="101557376"/>
      </c:barChart>
      <c:catAx>
        <c:axId val="10155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557376"/>
        <c:crosses val="autoZero"/>
        <c:auto val="1"/>
        <c:lblAlgn val="ctr"/>
        <c:lblOffset val="100"/>
        <c:noMultiLvlLbl val="0"/>
      </c:catAx>
      <c:valAx>
        <c:axId val="101557376"/>
        <c:scaling>
          <c:orientation val="minMax"/>
          <c:min val="0"/>
        </c:scaling>
        <c:delete val="1"/>
        <c:axPos val="l"/>
        <c:numFmt formatCode="#,##0\ &quot;€&quot;" sourceLinked="1"/>
        <c:majorTickMark val="none"/>
        <c:minorTickMark val="none"/>
        <c:tickLblPos val="nextTo"/>
        <c:crossAx val="10155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87718826735703E-2"/>
          <c:y val="0"/>
          <c:w val="0.96351228117326426"/>
          <c:h val="0.84663687653537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'Feuille calcul RF'!$A$42</c:f>
              <c:strCache>
                <c:ptCount val="1"/>
                <c:pt idx="0">
                  <c:v>O12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908-45A3-BC9E-E1E83E9442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'Feuille calcul RF'!$B$41:$C$41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'Feuille calcul RF'!$B$42:$C$42</c:f>
              <c:numCache>
                <c:formatCode>#,##0\ "€"</c:formatCode>
                <c:ptCount val="2"/>
                <c:pt idx="0">
                  <c:v>27804219</c:v>
                </c:pt>
                <c:pt idx="1">
                  <c:v>26400475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D-4F23-8163-38EA81254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50720"/>
        <c:axId val="101557376"/>
      </c:barChart>
      <c:catAx>
        <c:axId val="10155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557376"/>
        <c:crosses val="autoZero"/>
        <c:auto val="1"/>
        <c:lblAlgn val="ctr"/>
        <c:lblOffset val="100"/>
        <c:noMultiLvlLbl val="0"/>
      </c:catAx>
      <c:valAx>
        <c:axId val="101557376"/>
        <c:scaling>
          <c:orientation val="minMax"/>
          <c:min val="0"/>
        </c:scaling>
        <c:delete val="1"/>
        <c:axPos val="l"/>
        <c:numFmt formatCode="#,##0\ &quot;€&quot;" sourceLinked="1"/>
        <c:majorTickMark val="none"/>
        <c:minorTickMark val="none"/>
        <c:tickLblPos val="nextTo"/>
        <c:crossAx val="10155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12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8E-45CF-A773-6F10ED8ED40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88E-45CF-A773-6F10ED8ED407}"/>
              </c:ext>
            </c:extLst>
          </c:dPt>
          <c:dPt>
            <c:idx val="2"/>
            <c:bubble3D val="0"/>
            <c:spPr>
              <a:solidFill>
                <a:srgbClr val="F092C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8E-45CF-A773-6F10ED8ED4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88E-45CF-A773-6F10ED8ED407}"/>
              </c:ext>
            </c:extLst>
          </c:dPt>
          <c:dLbls>
            <c:dLbl>
              <c:idx val="0"/>
              <c:layout>
                <c:manualLayout>
                  <c:x val="0.11666666666666667"/>
                  <c:y val="-4.2603543943934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8E-45CF-A773-6F10ED8ED407}"/>
                </c:ext>
              </c:extLst>
            </c:dLbl>
            <c:dLbl>
              <c:idx val="1"/>
              <c:layout>
                <c:manualLayout>
                  <c:x val="-7.7083333333333365E-2"/>
                  <c:y val="3.4082835155147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8E-45CF-A773-6F10ED8ED407}"/>
                </c:ext>
              </c:extLst>
            </c:dLbl>
            <c:dLbl>
              <c:idx val="2"/>
              <c:layout>
                <c:manualLayout>
                  <c:x val="-9.5833333333333368E-2"/>
                  <c:y val="-5.6804725258578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8E-45CF-A773-6F10ED8ED407}"/>
                </c:ext>
              </c:extLst>
            </c:dLbl>
            <c:dLbl>
              <c:idx val="3"/>
              <c:layout>
                <c:manualLayout>
                  <c:x val="-7.638800644811996E-17"/>
                  <c:y val="-7.543891154989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8E-45CF-A773-6F10ED8ED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Traitement des titulaires</c:v>
                </c:pt>
                <c:pt idx="1">
                  <c:v>Traitement des non titulaires</c:v>
                </c:pt>
                <c:pt idx="2">
                  <c:v>Charges sociales</c:v>
                </c:pt>
                <c:pt idx="3">
                  <c:v>Divers</c:v>
                </c:pt>
              </c:strCache>
            </c:strRef>
          </c:cat>
          <c:val>
            <c:numRef>
              <c:f>Feuil1!$B$2:$B$5</c:f>
              <c:numCache>
                <c:formatCode>0.00%</c:formatCode>
                <c:ptCount val="4"/>
                <c:pt idx="0">
                  <c:v>0.60980000000000001</c:v>
                </c:pt>
                <c:pt idx="1">
                  <c:v>8.3099999999999993E-2</c:v>
                </c:pt>
                <c:pt idx="2">
                  <c:v>0.2802</c:v>
                </c:pt>
                <c:pt idx="3">
                  <c:v>2.69E-2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E-45CF-A773-6F10ED8ED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458005249343829E-3"/>
          <c:y val="0.77481220335465451"/>
          <c:w val="0.9478915682414697"/>
          <c:h val="0.16554283512383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87718826735703E-2"/>
          <c:y val="0"/>
          <c:w val="0.96351228117326426"/>
          <c:h val="0.84663687653537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'Feuille calcul RF'!$A$42</c:f>
              <c:strCache>
                <c:ptCount val="1"/>
                <c:pt idx="0">
                  <c:v>65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908-45A3-BC9E-E1E83E9442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'Feuille calcul RF'!$B$41:$C$41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'Feuille calcul RF'!$B$42:$C$42</c:f>
              <c:numCache>
                <c:formatCode>#,##0\ "€"</c:formatCode>
                <c:ptCount val="2"/>
                <c:pt idx="0">
                  <c:v>8167424</c:v>
                </c:pt>
                <c:pt idx="1">
                  <c:v>8646268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D-4F23-8163-38EA81254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50720"/>
        <c:axId val="101557376"/>
      </c:barChart>
      <c:catAx>
        <c:axId val="10155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557376"/>
        <c:crosses val="autoZero"/>
        <c:auto val="1"/>
        <c:lblAlgn val="ctr"/>
        <c:lblOffset val="100"/>
        <c:noMultiLvlLbl val="0"/>
      </c:catAx>
      <c:valAx>
        <c:axId val="101557376"/>
        <c:scaling>
          <c:orientation val="minMax"/>
          <c:min val="0"/>
        </c:scaling>
        <c:delete val="1"/>
        <c:axPos val="l"/>
        <c:numFmt formatCode="#,##0\ &quot;€&quot;" sourceLinked="1"/>
        <c:majorTickMark val="none"/>
        <c:minorTickMark val="none"/>
        <c:tickLblPos val="nextTo"/>
        <c:crossAx val="10155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87718826735703E-2"/>
          <c:y val="0"/>
          <c:w val="0.96351228117326426"/>
          <c:h val="0.84663687653537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'Feuille calcul RF'!$A$42</c:f>
              <c:strCache>
                <c:ptCount val="1"/>
                <c:pt idx="0">
                  <c:v>CCAS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908-45A3-BC9E-E1E83E9442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'Feuille calcul RF'!$B$41:$C$41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'Feuille calcul RF'!$B$42:$C$42</c:f>
              <c:numCache>
                <c:formatCode>#,##0\ "€"</c:formatCode>
                <c:ptCount val="2"/>
                <c:pt idx="0">
                  <c:v>3194843</c:v>
                </c:pt>
                <c:pt idx="1">
                  <c:v>3950000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D-4F23-8163-38EA81254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50720"/>
        <c:axId val="101557376"/>
      </c:barChart>
      <c:catAx>
        <c:axId val="10155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557376"/>
        <c:crosses val="autoZero"/>
        <c:auto val="1"/>
        <c:lblAlgn val="ctr"/>
        <c:lblOffset val="100"/>
        <c:noMultiLvlLbl val="0"/>
      </c:catAx>
      <c:valAx>
        <c:axId val="101557376"/>
        <c:scaling>
          <c:orientation val="minMax"/>
          <c:min val="0"/>
        </c:scaling>
        <c:delete val="1"/>
        <c:axPos val="l"/>
        <c:numFmt formatCode="#,##0\ &quot;€&quot;" sourceLinked="1"/>
        <c:majorTickMark val="none"/>
        <c:minorTickMark val="none"/>
        <c:tickLblPos val="nextTo"/>
        <c:crossAx val="10155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87718826735703E-2"/>
          <c:y val="0"/>
          <c:w val="0.96351228117326426"/>
          <c:h val="0.84663687653537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'Feuille calcul RF'!$A$42</c:f>
              <c:strCache>
                <c:ptCount val="1"/>
                <c:pt idx="0">
                  <c:v>SDIS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908-45A3-BC9E-E1E83E9442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'Feuille calcul RF'!$B$41:$C$41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'Feuille calcul RF'!$B$42:$C$42</c:f>
              <c:numCache>
                <c:formatCode>#,##0\ "€"</c:formatCode>
                <c:ptCount val="2"/>
                <c:pt idx="0">
                  <c:v>1825374</c:v>
                </c:pt>
                <c:pt idx="1">
                  <c:v>1830214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D-4F23-8163-38EA81254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50720"/>
        <c:axId val="101557376"/>
      </c:barChart>
      <c:catAx>
        <c:axId val="10155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557376"/>
        <c:crosses val="autoZero"/>
        <c:auto val="1"/>
        <c:lblAlgn val="ctr"/>
        <c:lblOffset val="100"/>
        <c:noMultiLvlLbl val="0"/>
      </c:catAx>
      <c:valAx>
        <c:axId val="101557376"/>
        <c:scaling>
          <c:orientation val="minMax"/>
          <c:min val="0"/>
        </c:scaling>
        <c:delete val="1"/>
        <c:axPos val="l"/>
        <c:numFmt formatCode="#,##0\ &quot;€&quot;" sourceLinked="1"/>
        <c:majorTickMark val="none"/>
        <c:minorTickMark val="none"/>
        <c:tickLblPos val="nextTo"/>
        <c:crossAx val="10155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87718826735703E-2"/>
          <c:y val="0"/>
          <c:w val="0.96351228117326426"/>
          <c:h val="0.84663687653537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'Feuille calcul RF'!$A$42</c:f>
              <c:strCache>
                <c:ptCount val="1"/>
                <c:pt idx="0">
                  <c:v>Indemnités élus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908-45A3-BC9E-E1E83E9442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'Feuille calcul RF'!$B$41:$C$41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'Feuille calcul RF'!$B$42:$C$42</c:f>
              <c:numCache>
                <c:formatCode>#,##0\ "€"</c:formatCode>
                <c:ptCount val="2"/>
                <c:pt idx="0">
                  <c:v>403133</c:v>
                </c:pt>
                <c:pt idx="1">
                  <c:v>404636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D-4F23-8163-38EA81254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50720"/>
        <c:axId val="101557376"/>
      </c:barChart>
      <c:catAx>
        <c:axId val="10155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557376"/>
        <c:crosses val="autoZero"/>
        <c:auto val="1"/>
        <c:lblAlgn val="ctr"/>
        <c:lblOffset val="100"/>
        <c:noMultiLvlLbl val="0"/>
      </c:catAx>
      <c:valAx>
        <c:axId val="101557376"/>
        <c:scaling>
          <c:orientation val="minMax"/>
          <c:min val="0"/>
        </c:scaling>
        <c:delete val="1"/>
        <c:axPos val="l"/>
        <c:numFmt formatCode="#,##0\ &quot;€&quot;" sourceLinked="1"/>
        <c:majorTickMark val="none"/>
        <c:minorTickMark val="none"/>
        <c:tickLblPos val="nextTo"/>
        <c:crossAx val="10155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5998593337716E-2"/>
          <c:y val="3.3357314623947018E-2"/>
          <c:w val="0.98152400140666229"/>
          <c:h val="0.74504815798138824"/>
        </c:manualLayout>
      </c:layout>
      <c:lineChart>
        <c:grouping val="standard"/>
        <c:varyColors val="0"/>
        <c:ser>
          <c:idx val="0"/>
          <c:order val="0"/>
          <c:tx>
            <c:strRef>
              <c:f>'Feuille de calcul DI'!$A$49</c:f>
              <c:strCache>
                <c:ptCount val="1"/>
                <c:pt idx="0">
                  <c:v>Epargne de gestion</c:v>
                </c:pt>
              </c:strCache>
            </c:strRef>
          </c:tx>
          <c:spPr>
            <a:ln>
              <a:solidFill>
                <a:srgbClr val="2300C8"/>
              </a:solidFill>
            </a:ln>
          </c:spPr>
          <c:marker>
            <c:spPr>
              <a:solidFill>
                <a:schemeClr val="accent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'Feuille de calcul DI'!$B$48:$G$48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'Feuille de calcul DI'!$B$49:$G$49</c:f>
              <c:numCache>
                <c:formatCode>#,##0</c:formatCode>
                <c:ptCount val="6"/>
                <c:pt idx="0">
                  <c:v>8642</c:v>
                </c:pt>
                <c:pt idx="1">
                  <c:v>9882</c:v>
                </c:pt>
                <c:pt idx="2">
                  <c:v>8334</c:v>
                </c:pt>
                <c:pt idx="3">
                  <c:v>7873</c:v>
                </c:pt>
                <c:pt idx="4">
                  <c:v>7910</c:v>
                </c:pt>
                <c:pt idx="5">
                  <c:v>8301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6E-4826-B9A1-86B9AE573FC0}"/>
            </c:ext>
          </c:extLst>
        </c:ser>
        <c:ser>
          <c:idx val="1"/>
          <c:order val="1"/>
          <c:tx>
            <c:strRef>
              <c:f>'Feuille de calcul DI'!$A$50</c:f>
              <c:strCache>
                <c:ptCount val="1"/>
                <c:pt idx="0">
                  <c:v>Epargne brute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'Feuille de calcul DI'!$B$48:$G$48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'Feuille de calcul DI'!$B$50:$G$50</c:f>
              <c:numCache>
                <c:formatCode>#,##0</c:formatCode>
                <c:ptCount val="6"/>
                <c:pt idx="0">
                  <c:v>7135</c:v>
                </c:pt>
                <c:pt idx="1">
                  <c:v>8467</c:v>
                </c:pt>
                <c:pt idx="2">
                  <c:v>7038</c:v>
                </c:pt>
                <c:pt idx="3">
                  <c:v>6585</c:v>
                </c:pt>
                <c:pt idx="4">
                  <c:v>6812</c:v>
                </c:pt>
                <c:pt idx="5">
                  <c:v>7253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6E-4826-B9A1-86B9AE573FC0}"/>
            </c:ext>
          </c:extLst>
        </c:ser>
        <c:ser>
          <c:idx val="2"/>
          <c:order val="2"/>
          <c:tx>
            <c:strRef>
              <c:f>'Feuille de calcul DI'!$A$51</c:f>
              <c:strCache>
                <c:ptCount val="1"/>
                <c:pt idx="0">
                  <c:v>Epargne nette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FFC0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'Feuille de calcul DI'!$B$48:$G$48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'Feuille de calcul DI'!$B$51:$G$51</c:f>
              <c:numCache>
                <c:formatCode>#,##0</c:formatCode>
                <c:ptCount val="6"/>
                <c:pt idx="0">
                  <c:v>3582</c:v>
                </c:pt>
                <c:pt idx="1">
                  <c:v>4645</c:v>
                </c:pt>
                <c:pt idx="2">
                  <c:v>3939</c:v>
                </c:pt>
                <c:pt idx="3">
                  <c:v>3432</c:v>
                </c:pt>
                <c:pt idx="4">
                  <c:v>3427</c:v>
                </c:pt>
                <c:pt idx="5">
                  <c:v>3762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6E-4826-B9A1-86B9AE573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99456"/>
        <c:axId val="74900992"/>
      </c:lineChart>
      <c:catAx>
        <c:axId val="7489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fr-FR"/>
          </a:p>
        </c:txPr>
        <c:crossAx val="74900992"/>
        <c:crosses val="autoZero"/>
        <c:auto val="1"/>
        <c:lblAlgn val="ctr"/>
        <c:lblOffset val="100"/>
        <c:noMultiLvlLbl val="0"/>
      </c:catAx>
      <c:valAx>
        <c:axId val="749009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748994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tx2"/>
          </a:solidFill>
        </a:defRPr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'Feuille calcul RF'!$A$42</c:f>
              <c:strCache>
                <c:ptCount val="1"/>
                <c:pt idx="0">
                  <c:v>dépenses d'équipement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908-45A3-BC9E-E1E83E9442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'Feuille calcul RF'!$B$41:$C$41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'Feuille calcul RF'!$B$42:$C$42</c:f>
              <c:numCache>
                <c:formatCode>#,##0\ "€"</c:formatCode>
                <c:ptCount val="2"/>
                <c:pt idx="0">
                  <c:v>11667300</c:v>
                </c:pt>
                <c:pt idx="1">
                  <c:v>13847052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D-4F23-8163-38EA81254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50720"/>
        <c:axId val="101557376"/>
      </c:barChart>
      <c:catAx>
        <c:axId val="10155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557376"/>
        <c:crosses val="autoZero"/>
        <c:auto val="1"/>
        <c:lblAlgn val="ctr"/>
        <c:lblOffset val="100"/>
        <c:noMultiLvlLbl val="0"/>
      </c:catAx>
      <c:valAx>
        <c:axId val="101557376"/>
        <c:scaling>
          <c:orientation val="minMax"/>
          <c:min val="0"/>
        </c:scaling>
        <c:delete val="1"/>
        <c:axPos val="l"/>
        <c:numFmt formatCode="#,##0\ &quot;€&quot;" sourceLinked="1"/>
        <c:majorTickMark val="none"/>
        <c:minorTickMark val="none"/>
        <c:tickLblPos val="nextTo"/>
        <c:crossAx val="10155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'Feuille calcul RF'!$AA$47</c:f>
              <c:strCache>
                <c:ptCount val="1"/>
                <c:pt idx="0">
                  <c:v>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'Feuille calcul RF'!$Z$48:$Z$50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'Feuille calcul RF'!$AA$48:$AA$50</c:f>
              <c:numCache>
                <c:formatCode>_-* #,##0\ "€"_-;\-* #,##0\ "€"_-;_-* "-"??\ "€"_-;_-@_-</c:formatCode>
                <c:ptCount val="2"/>
                <c:pt idx="0">
                  <c:v>10137163</c:v>
                </c:pt>
                <c:pt idx="1">
                  <c:v>10121065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4C-47FB-AFE3-C8A2350ADF5D}"/>
            </c:ext>
          </c:extLst>
        </c:ser>
        <c:ser>
          <c:idx val="1"/>
          <c:order val="1"/>
          <c:tx>
            <c:strRef>
              <c:f>'Feuille calcul RF'!$AB$47</c:f>
              <c:strCache>
                <c:ptCount val="1"/>
                <c:pt idx="0">
                  <c:v>FB</c:v>
                </c:pt>
              </c:strCache>
            </c:strRef>
          </c:tx>
          <c:spPr>
            <a:solidFill>
              <a:srgbClr val="5BC6E8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F4C-47FB-AFE3-C8A2350ADF5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F4C-47FB-AFE3-C8A2350ADF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'Feuille calcul RF'!$Z$48:$Z$50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'Feuille calcul RF'!$AB$48:$AB$50</c:f>
              <c:numCache>
                <c:formatCode>_-* #,##0\ "€"_-;\-* #,##0\ "€"_-;_-* "-"??\ "€"_-;_-@_-</c:formatCode>
                <c:ptCount val="2"/>
                <c:pt idx="0">
                  <c:v>13301633</c:v>
                </c:pt>
                <c:pt idx="1">
                  <c:v>13566882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4C-47FB-AFE3-C8A2350ADF5D}"/>
            </c:ext>
          </c:extLst>
        </c:ser>
        <c:ser>
          <c:idx val="2"/>
          <c:order val="2"/>
          <c:tx>
            <c:strRef>
              <c:f>'Feuille calcul RF'!$AC$47</c:f>
              <c:strCache>
                <c:ptCount val="1"/>
                <c:pt idx="0">
                  <c:v>FNB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'Feuille calcul RF'!$Z$48:$Z$50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'Feuille calcul RF'!$AC$48:$AC$50</c:f>
              <c:numCache>
                <c:formatCode>_-* #,##0\ "€"_-;\-* #,##0\ "€"_-;_-* "-"??\ "€"_-;_-@_-</c:formatCode>
                <c:ptCount val="2"/>
                <c:pt idx="0">
                  <c:v>96193</c:v>
                </c:pt>
                <c:pt idx="1">
                  <c:v>101267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4C-47FB-AFE3-C8A2350AD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7688280"/>
        <c:axId val="447689264"/>
      </c:barChart>
      <c:catAx>
        <c:axId val="44768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7689264"/>
        <c:crosses val="autoZero"/>
        <c:auto val="1"/>
        <c:lblAlgn val="ctr"/>
        <c:lblOffset val="100"/>
        <c:noMultiLvlLbl val="0"/>
      </c:catAx>
      <c:valAx>
        <c:axId val="447689264"/>
        <c:scaling>
          <c:orientation val="minMax"/>
        </c:scaling>
        <c:delete val="1"/>
        <c:axPos val="l"/>
        <c:numFmt formatCode="_-* #,##0\ &quot;€&quot;_-;\-* #,##0\ &quot;€&quot;_-;_-* &quot;-&quot;??\ &quot;€&quot;_-;_-@_-" sourceLinked="1"/>
        <c:majorTickMark val="none"/>
        <c:minorTickMark val="none"/>
        <c:tickLblPos val="nextTo"/>
        <c:crossAx val="447688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559142607174102"/>
          <c:y val="0.92751516216837471"/>
          <c:w val="0.33159492563429571"/>
          <c:h val="4.60661050779092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rgbClr val="002060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'Feuille de calcul DF'!$A$27</c:f>
              <c:strCache>
                <c:ptCount val="1"/>
                <c:pt idx="0">
                  <c:v>dépenses d'équipement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A1D5-4560-A539-8F0BBA7D8E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'Feuille de calcul DF'!$B$26:$G$26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'Feuille de calcul DF'!$B$27:$G$27</c:f>
              <c:numCache>
                <c:formatCode>#,##0</c:formatCode>
                <c:ptCount val="6"/>
                <c:pt idx="0">
                  <c:v>11561</c:v>
                </c:pt>
                <c:pt idx="1">
                  <c:v>9652</c:v>
                </c:pt>
                <c:pt idx="2">
                  <c:v>8155</c:v>
                </c:pt>
                <c:pt idx="3">
                  <c:v>11131</c:v>
                </c:pt>
                <c:pt idx="4">
                  <c:v>11667</c:v>
                </c:pt>
                <c:pt idx="5">
                  <c:v>13847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5-4560-A539-8F0BBA7D8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45120"/>
        <c:axId val="73046656"/>
      </c:barChart>
      <c:catAx>
        <c:axId val="730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fr-FR"/>
          </a:p>
        </c:txPr>
        <c:crossAx val="73046656"/>
        <c:crosses val="autoZero"/>
        <c:auto val="1"/>
        <c:lblAlgn val="ctr"/>
        <c:lblOffset val="100"/>
        <c:noMultiLvlLbl val="0"/>
      </c:catAx>
      <c:valAx>
        <c:axId val="7304665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730451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2"/>
          </a:solidFill>
        </a:defRPr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fi dep équip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8E-45CF-A773-6F10ED8ED40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88E-45CF-A773-6F10ED8ED407}"/>
              </c:ext>
            </c:extLst>
          </c:dPt>
          <c:dPt>
            <c:idx val="2"/>
            <c:bubble3D val="0"/>
            <c:spPr>
              <a:solidFill>
                <a:srgbClr val="F092C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8E-45CF-A773-6F10ED8ED4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88E-45CF-A773-6F10ED8ED4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B47-4155-858D-97EB2E4E351B}"/>
              </c:ext>
            </c:extLst>
          </c:dPt>
          <c:dLbls>
            <c:dLbl>
              <c:idx val="0"/>
              <c:layout>
                <c:manualLayout>
                  <c:x val="8.6959144611030423E-2"/>
                  <c:y val="-4.260360653522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8E-45CF-A773-6F10ED8ED407}"/>
                </c:ext>
              </c:extLst>
            </c:dLbl>
            <c:dLbl>
              <c:idx val="1"/>
              <c:layout>
                <c:manualLayout>
                  <c:x val="8.8535378214193577E-2"/>
                  <c:y val="1.988156939412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8E-45CF-A773-6F10ED8ED407}"/>
                </c:ext>
              </c:extLst>
            </c:dLbl>
            <c:dLbl>
              <c:idx val="2"/>
              <c:layout>
                <c:manualLayout>
                  <c:x val="1.2500000000000001E-2"/>
                  <c:y val="8.5207087887868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8E-45CF-A773-6F10ED8ED407}"/>
                </c:ext>
              </c:extLst>
            </c:dLbl>
            <c:dLbl>
              <c:idx val="3"/>
              <c:layout>
                <c:manualLayout>
                  <c:x val="-9.477272282382071E-2"/>
                  <c:y val="-5.1482598858570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8E-45CF-A773-6F10ED8ED407}"/>
                </c:ext>
              </c:extLst>
            </c:dLbl>
            <c:dLbl>
              <c:idx val="4"/>
              <c:layout>
                <c:manualLayout>
                  <c:x val="-7.1374216423041745E-2"/>
                  <c:y val="-5.720615522051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47-4155-858D-97EB2E4E3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Epargne nette</c:v>
                </c:pt>
                <c:pt idx="1">
                  <c:v>Ressources propres d'investissement</c:v>
                </c:pt>
                <c:pt idx="2">
                  <c:v>Subventions et fonds affectés</c:v>
                </c:pt>
                <c:pt idx="3">
                  <c:v>Emprunts</c:v>
                </c:pt>
                <c:pt idx="4">
                  <c:v>Variation excédent global de clôture</c:v>
                </c:pt>
              </c:strCache>
            </c:strRef>
          </c:cat>
          <c:val>
            <c:numRef>
              <c:f>Feuil1!$B$2:$B$6</c:f>
              <c:numCache>
                <c:formatCode>0.00%</c:formatCode>
                <c:ptCount val="5"/>
                <c:pt idx="0">
                  <c:v>0.2717</c:v>
                </c:pt>
                <c:pt idx="1">
                  <c:v>0.1527</c:v>
                </c:pt>
                <c:pt idx="2">
                  <c:v>0.1081</c:v>
                </c:pt>
                <c:pt idx="3">
                  <c:v>0.32500000000000001</c:v>
                </c:pt>
                <c:pt idx="4">
                  <c:v>0.14249999999999999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E-45CF-A773-6F10ED8ED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417777127733771E-2"/>
          <c:y val="0.83655493819228277"/>
          <c:w val="0.9478915682414697"/>
          <c:h val="0.16334149309850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fi dep équip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8E-45CF-A773-6F10ED8ED40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88E-45CF-A773-6F10ED8ED40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8E-45CF-A773-6F10ED8ED407}"/>
              </c:ext>
            </c:extLst>
          </c:dPt>
          <c:dPt>
            <c:idx val="3"/>
            <c:bubble3D val="0"/>
            <c:spPr>
              <a:solidFill>
                <a:srgbClr val="F092C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88E-45CF-A773-6F10ED8ED4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B47-4155-858D-97EB2E4E351B}"/>
              </c:ext>
            </c:extLst>
          </c:dPt>
          <c:dLbls>
            <c:dLbl>
              <c:idx val="0"/>
              <c:layout>
                <c:manualLayout>
                  <c:x val="9.6340461533707428E-2"/>
                  <c:y val="-1.012650512931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8E-45CF-A773-6F10ED8ED407}"/>
                </c:ext>
              </c:extLst>
            </c:dLbl>
            <c:dLbl>
              <c:idx val="1"/>
              <c:layout>
                <c:manualLayout>
                  <c:x val="8.5408272573301386E-2"/>
                  <c:y val="5.7771521034357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8E-45CF-A773-6F10ED8ED407}"/>
                </c:ext>
              </c:extLst>
            </c:dLbl>
            <c:dLbl>
              <c:idx val="2"/>
              <c:layout>
                <c:manualLayout>
                  <c:x val="-8.444022408297322E-2"/>
                  <c:y val="-3.387570518889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8E-45CF-A773-6F10ED8ED407}"/>
                </c:ext>
              </c:extLst>
            </c:dLbl>
            <c:dLbl>
              <c:idx val="3"/>
              <c:layout>
                <c:manualLayout>
                  <c:x val="-4.4739032569543938E-2"/>
                  <c:y val="-8.3959700264483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8E-45CF-A773-6F10ED8ED407}"/>
                </c:ext>
              </c:extLst>
            </c:dLbl>
            <c:dLbl>
              <c:idx val="4"/>
              <c:layout>
                <c:manualLayout>
                  <c:x val="-7.1374216423041745E-2"/>
                  <c:y val="-5.720615522051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47-4155-858D-97EB2E4E3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Epargne nette</c:v>
                </c:pt>
                <c:pt idx="1">
                  <c:v>Ressources propres d'investissement</c:v>
                </c:pt>
                <c:pt idx="2">
                  <c:v>Emprunts </c:v>
                </c:pt>
                <c:pt idx="3">
                  <c:v>Subventions et fonds affectés</c:v>
                </c:pt>
              </c:strCache>
            </c:strRef>
          </c:cat>
          <c:val>
            <c:numRef>
              <c:f>Feuil1!$B$2:$B$5</c:f>
              <c:numCache>
                <c:formatCode>0.00%</c:formatCode>
                <c:ptCount val="4"/>
                <c:pt idx="0">
                  <c:v>0.31969999999999998</c:v>
                </c:pt>
                <c:pt idx="1">
                  <c:v>0.2185</c:v>
                </c:pt>
                <c:pt idx="2">
                  <c:v>0.36330000000000001</c:v>
                </c:pt>
                <c:pt idx="3">
                  <c:v>9.8500000000000004E-2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E-45CF-A773-6F10ED8ED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417777127733771E-2"/>
          <c:y val="0.83655493819228277"/>
          <c:w val="0.9478915682414697"/>
          <c:h val="0.16334149309850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'Feuille de calcul DF'!$A$27</c:f>
              <c:strCache>
                <c:ptCount val="1"/>
                <c:pt idx="0">
                  <c:v>Encours de dette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A1D5-4560-A539-8F0BBA7D8E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'Feuille de calcul DF'!$B$26:$G$26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'Feuille de calcul DF'!$B$27:$G$27</c:f>
              <c:numCache>
                <c:formatCode>#,##0</c:formatCode>
                <c:ptCount val="6"/>
                <c:pt idx="0">
                  <c:v>44939</c:v>
                </c:pt>
                <c:pt idx="1">
                  <c:v>45222</c:v>
                </c:pt>
                <c:pt idx="2">
                  <c:v>47145</c:v>
                </c:pt>
                <c:pt idx="3">
                  <c:v>48493</c:v>
                </c:pt>
                <c:pt idx="4">
                  <c:v>48907</c:v>
                </c:pt>
                <c:pt idx="5">
                  <c:v>49925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5-4560-A539-8F0BBA7D8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45120"/>
        <c:axId val="73046656"/>
      </c:barChart>
      <c:catAx>
        <c:axId val="730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fr-FR"/>
          </a:p>
        </c:txPr>
        <c:crossAx val="73046656"/>
        <c:crosses val="autoZero"/>
        <c:auto val="1"/>
        <c:lblAlgn val="ctr"/>
        <c:lblOffset val="100"/>
        <c:noMultiLvlLbl val="0"/>
      </c:catAx>
      <c:valAx>
        <c:axId val="7304665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730451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2"/>
          </a:solidFill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'Feuille calcul RF'!$AA$68</c:f>
              <c:strCache>
                <c:ptCount val="1"/>
                <c:pt idx="0">
                  <c:v>Produit fiscal réel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56270684978554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FD-4B9D-A94B-7668A5F2EDA9}"/>
                </c:ext>
              </c:extLst>
            </c:dLbl>
            <c:dLbl>
              <c:idx val="1"/>
              <c:layout>
                <c:manualLayout>
                  <c:x val="-2.6183286889025308E-2"/>
                  <c:y val="3.26017785168655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FD-4B9D-A94B-7668A5F2EDA9}"/>
                </c:ext>
              </c:extLst>
            </c:dLbl>
            <c:dLbl>
              <c:idx val="2"/>
              <c:layout>
                <c:manualLayout>
                  <c:x val="-2.7723480235438618E-2"/>
                  <c:y val="-1.494230920539900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FD-4B9D-A94B-7668A5F2EDA9}"/>
                </c:ext>
              </c:extLst>
            </c:dLbl>
            <c:dLbl>
              <c:idx val="3"/>
              <c:layout>
                <c:manualLayout>
                  <c:x val="-2.618328688902530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FD-4B9D-A94B-7668A5F2EDA9}"/>
                </c:ext>
              </c:extLst>
            </c:dLbl>
            <c:dLbl>
              <c:idx val="4"/>
              <c:layout>
                <c:manualLayout>
                  <c:x val="-2.3102900196198803E-2"/>
                  <c:y val="3.26017785168652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FD-4B9D-A94B-7668A5F2EDA9}"/>
                </c:ext>
              </c:extLst>
            </c:dLbl>
            <c:dLbl>
              <c:idx val="5"/>
              <c:layout>
                <c:manualLayout>
                  <c:x val="-2.3102900196198803E-2"/>
                  <c:y val="-2.988461841079801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FD-4B9D-A94B-7668A5F2ED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'Feuille calcul RF'!$Z$69:$Z$74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'Feuille calcul RF'!$AA$69:$AA$74</c:f>
              <c:numCache>
                <c:formatCode>_-* #,##0\ "€"_-;\-* #,##0\ "€"_-;_-* "-"??\ "€"_-;_-@_-</c:formatCode>
                <c:ptCount val="6"/>
                <c:pt idx="0">
                  <c:v>24950000</c:v>
                </c:pt>
                <c:pt idx="1">
                  <c:v>24406000</c:v>
                </c:pt>
                <c:pt idx="2">
                  <c:v>24466000</c:v>
                </c:pt>
                <c:pt idx="3">
                  <c:v>23502000</c:v>
                </c:pt>
                <c:pt idx="4">
                  <c:v>23535000</c:v>
                </c:pt>
                <c:pt idx="5">
                  <c:v>23789000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D-4B9D-A94B-7668A5F2EDA9}"/>
            </c:ext>
          </c:extLst>
        </c:ser>
        <c:ser>
          <c:idx val="1"/>
          <c:order val="1"/>
          <c:tx>
            <c:strRef>
              <c:f>'Feuille calcul RF'!$AB$68</c:f>
              <c:strCache>
                <c:ptCount val="1"/>
                <c:pt idx="0">
                  <c:v>Produit fiscal simulé sans baisse de taux</c:v>
                </c:pt>
              </c:strCache>
            </c:strRef>
          </c:tx>
          <c:spPr>
            <a:solidFill>
              <a:srgbClr val="5BC6E8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FD-4B9D-A94B-7668A5F2ED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'Feuille calcul RF'!$Z$69:$Z$74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'Feuille calcul RF'!$AB$69:$AB$74</c:f>
              <c:numCache>
                <c:formatCode>_-* #,##0\ "€"_-;\-* #,##0\ "€"_-;_-* "-"??\ "€"_-;_-@_-</c:formatCode>
                <c:ptCount val="6"/>
                <c:pt idx="0">
                  <c:v>24950000</c:v>
                </c:pt>
                <c:pt idx="1">
                  <c:v>24966963.09</c:v>
                </c:pt>
                <c:pt idx="2">
                  <c:v>25669122.780000001</c:v>
                </c:pt>
                <c:pt idx="3">
                  <c:v>25289854.600000001</c:v>
                </c:pt>
                <c:pt idx="4">
                  <c:v>25326280.399999999</c:v>
                </c:pt>
                <c:pt idx="5">
                  <c:v>25599026.239999998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D-4B9D-A94B-7668A5F2E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745680"/>
        <c:axId val="447740432"/>
      </c:barChart>
      <c:catAx>
        <c:axId val="44774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7740432"/>
        <c:crosses val="autoZero"/>
        <c:auto val="1"/>
        <c:lblAlgn val="ctr"/>
        <c:lblOffset val="100"/>
        <c:noMultiLvlLbl val="0"/>
      </c:catAx>
      <c:valAx>
        <c:axId val="447740432"/>
        <c:scaling>
          <c:orientation val="minMax"/>
          <c:max val="26000000"/>
          <c:min val="1700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crossAx val="44774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50720"/>
        <c:axId val="101557376"/>
      </c:barChart>
      <c:catAx>
        <c:axId val="10155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557376"/>
        <c:crosses val="autoZero"/>
        <c:auto val="1"/>
        <c:lblAlgn val="ctr"/>
        <c:lblOffset val="100"/>
        <c:noMultiLvlLbl val="0"/>
      </c:catAx>
      <c:valAx>
        <c:axId val="101557376"/>
        <c:scaling>
          <c:orientation val="minMax"/>
          <c:min val="0"/>
        </c:scaling>
        <c:delete val="1"/>
        <c:axPos val="l"/>
        <c:numFmt formatCode="#,##0\ &quot;€&quot;" sourceLinked="1"/>
        <c:majorTickMark val="none"/>
        <c:minorTickMark val="none"/>
        <c:tickLblPos val="nextTo"/>
        <c:crossAx val="10155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'Feuille calcul RF'!$AA$47</c:f>
              <c:strCache>
                <c:ptCount val="1"/>
                <c:pt idx="0">
                  <c:v>Dotation forfaitaire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C0B-431D-85EB-1995058C48F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C0B-431D-85EB-1995058C4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'Feuille calcul RF'!$Z$48:$Z$50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'Feuille calcul RF'!$AA$48:$AA$50</c:f>
              <c:numCache>
                <c:formatCode>_-* #,##0\ "€"_-;\-* #,##0\ "€"_-;_-* "-"??\ "€"_-;_-@_-</c:formatCode>
                <c:ptCount val="2"/>
                <c:pt idx="0">
                  <c:v>6618857</c:v>
                </c:pt>
                <c:pt idx="1">
                  <c:v>6524669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0B-431D-85EB-1995058C48F3}"/>
            </c:ext>
          </c:extLst>
        </c:ser>
        <c:ser>
          <c:idx val="1"/>
          <c:order val="1"/>
          <c:tx>
            <c:strRef>
              <c:f>'Feuille calcul RF'!$AB$47</c:f>
              <c:strCache>
                <c:ptCount val="1"/>
                <c:pt idx="0">
                  <c:v>Dotation solidarité urbaine</c:v>
                </c:pt>
              </c:strCache>
            </c:strRef>
          </c:tx>
          <c:spPr>
            <a:solidFill>
              <a:srgbClr val="5BC6E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'Feuille calcul RF'!$Z$48:$Z$50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'Feuille calcul RF'!$AB$48:$AB$50</c:f>
              <c:numCache>
                <c:formatCode>_-* #,##0\ "€"_-;\-* #,##0\ "€"_-;_-* "-"??\ "€"_-;_-@_-</c:formatCode>
                <c:ptCount val="2"/>
                <c:pt idx="0">
                  <c:v>2456261</c:v>
                </c:pt>
                <c:pt idx="1">
                  <c:v>2618744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0B-431D-85EB-1995058C48F3}"/>
            </c:ext>
          </c:extLst>
        </c:ser>
        <c:ser>
          <c:idx val="2"/>
          <c:order val="2"/>
          <c:tx>
            <c:strRef>
              <c:f>'Feuille calcul RF'!$AC$47</c:f>
              <c:strCache>
                <c:ptCount val="1"/>
                <c:pt idx="0">
                  <c:v>Dotation nationale de péréquation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'Feuille calcul RF'!$Z$48:$Z$50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'Feuille calcul RF'!$AC$48:$AC$50</c:f>
              <c:numCache>
                <c:formatCode>_-* #,##0\ "€"_-;\-* #,##0\ "€"_-;_-* "-"??\ "€"_-;_-@_-</c:formatCode>
                <c:ptCount val="2"/>
                <c:pt idx="0">
                  <c:v>530063</c:v>
                </c:pt>
                <c:pt idx="1">
                  <c:v>513235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0B-431D-85EB-1995058C4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7688280"/>
        <c:axId val="447689264"/>
      </c:barChart>
      <c:catAx>
        <c:axId val="44768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7689264"/>
        <c:crosses val="autoZero"/>
        <c:auto val="1"/>
        <c:lblAlgn val="ctr"/>
        <c:lblOffset val="100"/>
        <c:noMultiLvlLbl val="0"/>
      </c:catAx>
      <c:valAx>
        <c:axId val="447689264"/>
        <c:scaling>
          <c:orientation val="minMax"/>
        </c:scaling>
        <c:delete val="1"/>
        <c:axPos val="l"/>
        <c:numFmt formatCode="_-* #,##0\ &quot;€&quot;_-;\-* #,##0\ &quot;€&quot;_-;_-* &quot;-&quot;??\ &quot;€&quot;_-;_-@_-" sourceLinked="1"/>
        <c:majorTickMark val="none"/>
        <c:minorTickMark val="none"/>
        <c:tickLblPos val="nextTo"/>
        <c:crossAx val="447688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7040387084503"/>
          <c:y val="0.90770111260308783"/>
          <c:w val="0.77881714785651779"/>
          <c:h val="8.5694204208483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rgbClr val="002060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'Feuille de calcul DF'!$A$27</c:f>
              <c:strCache>
                <c:ptCount val="1"/>
                <c:pt idx="0">
                  <c:v>DGF en K€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A1D5-4560-A539-8F0BBA7D8E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'Feuille de calcul DF'!$B$26:$G$26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'Feuille de calcul DF'!$B$27:$G$27</c:f>
              <c:numCache>
                <c:formatCode>#,##0</c:formatCode>
                <c:ptCount val="6"/>
                <c:pt idx="0">
                  <c:v>12650</c:v>
                </c:pt>
                <c:pt idx="1">
                  <c:v>12344</c:v>
                </c:pt>
                <c:pt idx="2">
                  <c:v>11232</c:v>
                </c:pt>
                <c:pt idx="3">
                  <c:v>9964</c:v>
                </c:pt>
                <c:pt idx="4">
                  <c:v>9605</c:v>
                </c:pt>
                <c:pt idx="5">
                  <c:v>9657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5-4560-A539-8F0BBA7D8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45120"/>
        <c:axId val="73046656"/>
      </c:barChart>
      <c:catAx>
        <c:axId val="730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fr-FR"/>
          </a:p>
        </c:txPr>
        <c:crossAx val="73046656"/>
        <c:crosses val="autoZero"/>
        <c:auto val="1"/>
        <c:lblAlgn val="ctr"/>
        <c:lblOffset val="100"/>
        <c:noMultiLvlLbl val="0"/>
      </c:catAx>
      <c:valAx>
        <c:axId val="7304665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730451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2"/>
          </a:solidFill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'Feuille calcul RF'!$A$42</c:f>
              <c:strCache>
                <c:ptCount val="1"/>
                <c:pt idx="0">
                  <c:v>Contributions directes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908-45A3-BC9E-E1E83E9442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'Feuille calcul RF'!$B$41:$C$41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'Feuille calcul RF'!$B$42:$C$42</c:f>
              <c:numCache>
                <c:formatCode>#,##0\ "€"</c:formatCode>
                <c:ptCount val="2"/>
                <c:pt idx="0">
                  <c:v>9881138</c:v>
                </c:pt>
                <c:pt idx="1">
                  <c:v>9390187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D-4F23-8163-38EA81254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50720"/>
        <c:axId val="101557376"/>
      </c:barChart>
      <c:catAx>
        <c:axId val="10155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557376"/>
        <c:crosses val="autoZero"/>
        <c:auto val="1"/>
        <c:lblAlgn val="ctr"/>
        <c:lblOffset val="100"/>
        <c:noMultiLvlLbl val="0"/>
      </c:catAx>
      <c:valAx>
        <c:axId val="101557376"/>
        <c:scaling>
          <c:orientation val="minMax"/>
          <c:min val="0"/>
        </c:scaling>
        <c:delete val="1"/>
        <c:axPos val="l"/>
        <c:numFmt formatCode="#,##0\ &quot;€&quot;" sourceLinked="1"/>
        <c:majorTickMark val="none"/>
        <c:minorTickMark val="none"/>
        <c:tickLblPos val="nextTo"/>
        <c:crossAx val="10155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'Feuille de calcul DF'!$A$27</c:f>
              <c:strCache>
                <c:ptCount val="1"/>
                <c:pt idx="0">
                  <c:v>Produits d'exploitation en K€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A1D5-4560-A539-8F0BBA7D8E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'Feuille de calcul DF'!$B$26:$G$26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'Feuille de calcul DF'!$B$27:$G$27</c:f>
              <c:numCache>
                <c:formatCode>#,##0</c:formatCode>
                <c:ptCount val="6"/>
                <c:pt idx="0">
                  <c:v>58160</c:v>
                </c:pt>
                <c:pt idx="1">
                  <c:v>57473</c:v>
                </c:pt>
                <c:pt idx="2">
                  <c:v>56772</c:v>
                </c:pt>
                <c:pt idx="3">
                  <c:v>54698</c:v>
                </c:pt>
                <c:pt idx="4">
                  <c:v>53664</c:v>
                </c:pt>
                <c:pt idx="5">
                  <c:v>53043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5-4560-A539-8F0BBA7D8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45120"/>
        <c:axId val="73046656"/>
      </c:barChart>
      <c:catAx>
        <c:axId val="730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fr-FR"/>
          </a:p>
        </c:txPr>
        <c:crossAx val="73046656"/>
        <c:crosses val="autoZero"/>
        <c:auto val="1"/>
        <c:lblAlgn val="ctr"/>
        <c:lblOffset val="100"/>
        <c:noMultiLvlLbl val="0"/>
      </c:catAx>
      <c:valAx>
        <c:axId val="7304665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730451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2"/>
          </a:solidFill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123172292972177E-2"/>
          <c:y val="5.7899544255803286E-2"/>
          <c:w val="0.96575375626994919"/>
          <c:h val="0.71821388250152629"/>
        </c:manualLayout>
      </c:layout>
      <c:barChart>
        <c:barDir val="col"/>
        <c:grouping val="stacked"/>
        <c:varyColors val="0"/>
        <c:ser>
          <c:idx val="3"/>
          <c:order val="0"/>
          <c:tx>
            <c:v>Blanc</c:v>
          </c:tx>
          <c:spPr>
            <a:noFill/>
          </c:spPr>
          <c:invertIfNegative val="0"/>
          <c:cat>
            <c:strRef>
              <c:f>'Feuille de calcul DF'!$A$157:$A$162</c:f>
              <c:strCache>
                <c:ptCount val="6"/>
                <c:pt idx="0">
                  <c:v>CA 2017</c:v>
                </c:pt>
                <c:pt idx="1">
                  <c:v>Charges à caractère général</c:v>
                </c:pt>
                <c:pt idx="2">
                  <c:v>Charges de personnel</c:v>
                </c:pt>
                <c:pt idx="3">
                  <c:v>Charges de gestion courante</c:v>
                </c:pt>
                <c:pt idx="4">
                  <c:v>Atténuations de produits</c:v>
                </c:pt>
                <c:pt idx="5">
                  <c:v>CA 2018</c:v>
                </c:pt>
              </c:strCache>
            </c:strRef>
          </c:cat>
          <c:val>
            <c:numRef>
              <c:f>'Feuille de calcul DF'!$E$157:$E$161</c:f>
              <c:numCache>
                <c:formatCode>0</c:formatCode>
                <c:ptCount val="5"/>
                <c:pt idx="1">
                  <c:v>45874718</c:v>
                </c:pt>
                <c:pt idx="2">
                  <c:v>44805454</c:v>
                </c:pt>
                <c:pt idx="3">
                  <c:v>44805454</c:v>
                </c:pt>
                <c:pt idx="4">
                  <c:v>45284298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6-48E3-97E1-4C936F196ABE}"/>
            </c:ext>
          </c:extLst>
        </c:ser>
        <c:ser>
          <c:idx val="0"/>
          <c:order val="1"/>
          <c:tx>
            <c:v>Bleu</c:v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C-00E6-48E3-97E1-4C936F196ABE}"/>
              </c:ext>
            </c:extLst>
          </c:dPt>
          <c:dLbls>
            <c:dLbl>
              <c:idx val="0"/>
              <c:layout>
                <c:manualLayout>
                  <c:x val="6.2265971680768532E-3"/>
                  <c:y val="-0.3488481145073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E6-48E3-97E1-4C936F196ABE}"/>
                </c:ext>
              </c:extLst>
            </c:dLbl>
            <c:dLbl>
              <c:idx val="5"/>
              <c:layout>
                <c:manualLayout>
                  <c:x val="1.2396040890583037E-2"/>
                  <c:y val="-0.29224907557201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E6-48E3-97E1-4C936F196ABE}"/>
                </c:ext>
              </c:extLst>
            </c:dLbl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'Feuille de calcul DF'!$A$157:$A$162</c:f>
              <c:strCache>
                <c:ptCount val="6"/>
                <c:pt idx="0">
                  <c:v>CA 2017</c:v>
                </c:pt>
                <c:pt idx="1">
                  <c:v>Charges à caractère général</c:v>
                </c:pt>
                <c:pt idx="2">
                  <c:v>Charges de personnel</c:v>
                </c:pt>
                <c:pt idx="3">
                  <c:v>Charges de gestion courante</c:v>
                </c:pt>
                <c:pt idx="4">
                  <c:v>Atténuations de produits</c:v>
                </c:pt>
                <c:pt idx="5">
                  <c:v>CA 2018</c:v>
                </c:pt>
              </c:strCache>
            </c:strRef>
          </c:cat>
          <c:val>
            <c:numRef>
              <c:f>'Feuille de calcul DF'!$B$157:$B$162</c:f>
              <c:numCache>
                <c:formatCode>General</c:formatCode>
                <c:ptCount val="6"/>
                <c:pt idx="0" formatCode="#,##0">
                  <c:v>45874718</c:v>
                </c:pt>
                <c:pt idx="5" formatCode="#,##0">
                  <c:v>44889938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E6-48E3-97E1-4C936F196ABE}"/>
            </c:ext>
          </c:extLst>
        </c:ser>
        <c:ser>
          <c:idx val="1"/>
          <c:order val="2"/>
          <c:tx>
            <c:v>Rouge</c:v>
          </c:tx>
          <c:spPr>
            <a:solidFill>
              <a:srgbClr val="FC5C3E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E6-48E3-97E1-4C936F196ABE}"/>
                </c:ext>
              </c:extLst>
            </c:dLbl>
            <c:dLbl>
              <c:idx val="2"/>
              <c:layout>
                <c:manualLayout>
                  <c:x val="-4.5272748274568118E-3"/>
                  <c:y val="9.8169386017473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E6-48E3-97E1-4C936F196ABE}"/>
                </c:ext>
              </c:extLst>
            </c:dLbl>
            <c:dLbl>
              <c:idx val="3"/>
              <c:layout>
                <c:manualLayout>
                  <c:x val="0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E6-48E3-97E1-4C936F196ABE}"/>
                </c:ext>
              </c:extLst>
            </c:dLbl>
            <c:dLbl>
              <c:idx val="4"/>
              <c:layout>
                <c:manualLayout>
                  <c:x val="1.9170858845419176E-3"/>
                  <c:y val="5.18134715025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E6-48E3-97E1-4C936F196ABE}"/>
                </c:ext>
              </c:extLst>
            </c:dLbl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'Feuille de calcul DF'!$A$157:$A$162</c:f>
              <c:strCache>
                <c:ptCount val="6"/>
                <c:pt idx="0">
                  <c:v>CA 2017</c:v>
                </c:pt>
                <c:pt idx="1">
                  <c:v>Charges à caractère général</c:v>
                </c:pt>
                <c:pt idx="2">
                  <c:v>Charges de personnel</c:v>
                </c:pt>
                <c:pt idx="3">
                  <c:v>Charges de gestion courante</c:v>
                </c:pt>
                <c:pt idx="4">
                  <c:v>Atténuations de produits</c:v>
                </c:pt>
                <c:pt idx="5">
                  <c:v>CA 2018</c:v>
                </c:pt>
              </c:strCache>
            </c:strRef>
          </c:cat>
          <c:val>
            <c:numRef>
              <c:f>'Feuille de calcul DF'!$C$157:$C$162</c:f>
              <c:numCache>
                <c:formatCode>General</c:formatCode>
                <c:ptCount val="6"/>
                <c:pt idx="2" formatCode="#,##0">
                  <c:v>1403744</c:v>
                </c:pt>
                <c:pt idx="4" formatCode="#,##0">
                  <c:v>394360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E6-48E3-97E1-4C936F196ABE}"/>
            </c:ext>
          </c:extLst>
        </c:ser>
        <c:ser>
          <c:idx val="2"/>
          <c:order val="3"/>
          <c:tx>
            <c:v>Vert</c:v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9.3398846536502048E-3"/>
                  <c:y val="-5.5322889862940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E6-48E3-97E1-4C936F196A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E6-48E3-97E1-4C936F196ABE}"/>
                </c:ext>
              </c:extLst>
            </c:dLbl>
            <c:dLbl>
              <c:idx val="3"/>
              <c:layout>
                <c:manualLayout>
                  <c:x val="0"/>
                  <c:y val="-6.1853652202687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E6-48E3-97E1-4C936F196ABE}"/>
                </c:ext>
              </c:extLst>
            </c:dLbl>
            <c:dLbl>
              <c:idx val="4"/>
              <c:layout>
                <c:manualLayout>
                  <c:x val="-1.4058467415358825E-16"/>
                  <c:y val="4.6968027960235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E6-48E3-97E1-4C936F196ABE}"/>
                </c:ext>
              </c:extLst>
            </c:dLbl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'Feuille de calcul DF'!$A$157:$A$162</c:f>
              <c:strCache>
                <c:ptCount val="6"/>
                <c:pt idx="0">
                  <c:v>CA 2017</c:v>
                </c:pt>
                <c:pt idx="1">
                  <c:v>Charges à caractère général</c:v>
                </c:pt>
                <c:pt idx="2">
                  <c:v>Charges de personnel</c:v>
                </c:pt>
                <c:pt idx="3">
                  <c:v>Charges de gestion courante</c:v>
                </c:pt>
                <c:pt idx="4">
                  <c:v>Atténuations de produits</c:v>
                </c:pt>
                <c:pt idx="5">
                  <c:v>CA 2018</c:v>
                </c:pt>
              </c:strCache>
            </c:strRef>
          </c:cat>
          <c:val>
            <c:numRef>
              <c:f>'Feuille de calcul DF'!$D$157:$D$161</c:f>
              <c:numCache>
                <c:formatCode>#,##0</c:formatCode>
                <c:ptCount val="5"/>
                <c:pt idx="1">
                  <c:v>334480</c:v>
                </c:pt>
                <c:pt idx="3">
                  <c:v>478844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0E6-48E3-97E1-4C936F196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812032"/>
        <c:axId val="74813824"/>
      </c:barChart>
      <c:catAx>
        <c:axId val="7481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fr-FR"/>
          </a:p>
        </c:txPr>
        <c:crossAx val="74813824"/>
        <c:crosses val="autoZero"/>
        <c:auto val="1"/>
        <c:lblAlgn val="ctr"/>
        <c:lblOffset val="100"/>
        <c:noMultiLvlLbl val="0"/>
      </c:catAx>
      <c:valAx>
        <c:axId val="74813824"/>
        <c:scaling>
          <c:orientation val="minMax"/>
          <c:min val="40000000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748120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2"/>
          </a:solidFill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0CADE-3F9D-4E7A-A73A-5D349414D7B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17E8381-58C5-4484-B52D-CAD33BAFC5B7}">
      <dgm:prSet phldrT="[Texte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2000" dirty="0">
              <a:solidFill>
                <a:srgbClr val="2300C8"/>
              </a:solidFill>
            </a:rPr>
            <a:t>Main d’œuvre 51,85%</a:t>
          </a:r>
        </a:p>
      </dgm:t>
    </dgm:pt>
    <dgm:pt modelId="{839BA07A-9AE6-4B58-96F4-13ADAC47331A}" type="parTrans" cxnId="{5D75869A-D71E-476F-8755-3B53BBF6A4B7}">
      <dgm:prSet/>
      <dgm:spPr/>
      <dgm:t>
        <a:bodyPr/>
        <a:lstStyle/>
        <a:p>
          <a:endParaRPr lang="fr-FR"/>
        </a:p>
      </dgm:t>
    </dgm:pt>
    <dgm:pt modelId="{F920246C-CC68-40B0-A448-2EDA529647C8}" type="sibTrans" cxnId="{5D75869A-D71E-476F-8755-3B53BBF6A4B7}">
      <dgm:prSet/>
      <dgm:spPr/>
      <dgm:t>
        <a:bodyPr/>
        <a:lstStyle/>
        <a:p>
          <a:endParaRPr lang="fr-FR"/>
        </a:p>
      </dgm:t>
    </dgm:pt>
    <dgm:pt modelId="{FDA95650-4B99-4508-ABFA-2EFAD027C18E}">
      <dgm:prSet phldrT="[Texte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2000" dirty="0">
              <a:solidFill>
                <a:srgbClr val="2300C8"/>
              </a:solidFill>
            </a:rPr>
            <a:t>Approvisionnement 2,57%</a:t>
          </a:r>
        </a:p>
      </dgm:t>
    </dgm:pt>
    <dgm:pt modelId="{553ACD9A-0E9B-47B2-AC45-B926F8D22FF6}" type="parTrans" cxnId="{D2D668EC-E5AA-4B55-94A4-7EF055A1CA2B}">
      <dgm:prSet/>
      <dgm:spPr/>
      <dgm:t>
        <a:bodyPr/>
        <a:lstStyle/>
        <a:p>
          <a:endParaRPr lang="fr-FR"/>
        </a:p>
      </dgm:t>
    </dgm:pt>
    <dgm:pt modelId="{4885D298-6BF0-4C21-8BC3-FEEC633C720F}" type="sibTrans" cxnId="{D2D668EC-E5AA-4B55-94A4-7EF055A1CA2B}">
      <dgm:prSet/>
      <dgm:spPr/>
      <dgm:t>
        <a:bodyPr/>
        <a:lstStyle/>
        <a:p>
          <a:endParaRPr lang="fr-FR"/>
        </a:p>
      </dgm:t>
    </dgm:pt>
    <dgm:pt modelId="{68925902-758E-4406-BD58-6DF72BECDB04}">
      <dgm:prSet phldrT="[Texte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2000" dirty="0">
              <a:solidFill>
                <a:srgbClr val="2300C8"/>
              </a:solidFill>
            </a:rPr>
            <a:t>Dette 2,37%</a:t>
          </a:r>
        </a:p>
      </dgm:t>
    </dgm:pt>
    <dgm:pt modelId="{52E7A8F3-C417-4DA7-B399-D43140940B5C}" type="parTrans" cxnId="{F7FFDBBF-35D8-4CD0-A47E-4FABDCCE930D}">
      <dgm:prSet/>
      <dgm:spPr/>
      <dgm:t>
        <a:bodyPr/>
        <a:lstStyle/>
        <a:p>
          <a:endParaRPr lang="fr-FR"/>
        </a:p>
      </dgm:t>
    </dgm:pt>
    <dgm:pt modelId="{DCAB13ED-0CF9-4DF5-BCCD-012E00597AD4}" type="sibTrans" cxnId="{F7FFDBBF-35D8-4CD0-A47E-4FABDCCE930D}">
      <dgm:prSet/>
      <dgm:spPr/>
      <dgm:t>
        <a:bodyPr/>
        <a:lstStyle/>
        <a:p>
          <a:endParaRPr lang="fr-FR"/>
        </a:p>
      </dgm:t>
    </dgm:pt>
    <dgm:pt modelId="{3341DF40-11C6-41FE-98A2-B0A0664C6ABA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2000" dirty="0">
              <a:solidFill>
                <a:srgbClr val="2300C8"/>
              </a:solidFill>
            </a:rPr>
            <a:t>Fluides 4,20%</a:t>
          </a:r>
        </a:p>
      </dgm:t>
    </dgm:pt>
    <dgm:pt modelId="{5C57587A-EFD2-4275-9AB7-ED8E2E6C9E7A}" type="parTrans" cxnId="{82024385-8C8F-40C9-BF1B-B2B9273A63E1}">
      <dgm:prSet/>
      <dgm:spPr/>
      <dgm:t>
        <a:bodyPr/>
        <a:lstStyle/>
        <a:p>
          <a:endParaRPr lang="fr-FR"/>
        </a:p>
      </dgm:t>
    </dgm:pt>
    <dgm:pt modelId="{62D492B6-5D86-48B5-B084-CDA2DC8B4B85}" type="sibTrans" cxnId="{82024385-8C8F-40C9-BF1B-B2B9273A63E1}">
      <dgm:prSet/>
      <dgm:spPr/>
      <dgm:t>
        <a:bodyPr/>
        <a:lstStyle/>
        <a:p>
          <a:endParaRPr lang="fr-FR"/>
        </a:p>
      </dgm:t>
    </dgm:pt>
    <dgm:pt modelId="{B77F832A-A521-442E-8BA4-A842A578D10E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2000" dirty="0">
              <a:solidFill>
                <a:srgbClr val="2300C8"/>
              </a:solidFill>
            </a:rPr>
            <a:t>Participation externe 17,16%</a:t>
          </a:r>
        </a:p>
      </dgm:t>
    </dgm:pt>
    <dgm:pt modelId="{E96F4393-5436-4FE1-86C8-E39AD205FC00}" type="parTrans" cxnId="{F53E75C4-42A7-4855-B88A-DDED2BA1C9EB}">
      <dgm:prSet/>
      <dgm:spPr/>
      <dgm:t>
        <a:bodyPr/>
        <a:lstStyle/>
        <a:p>
          <a:endParaRPr lang="fr-FR"/>
        </a:p>
      </dgm:t>
    </dgm:pt>
    <dgm:pt modelId="{B4CD37B7-CA75-46D9-AC2C-FCFCEE53947B}" type="sibTrans" cxnId="{F53E75C4-42A7-4855-B88A-DDED2BA1C9EB}">
      <dgm:prSet/>
      <dgm:spPr/>
      <dgm:t>
        <a:bodyPr/>
        <a:lstStyle/>
        <a:p>
          <a:endParaRPr lang="fr-FR"/>
        </a:p>
      </dgm:t>
    </dgm:pt>
    <dgm:pt modelId="{1AD2BE73-FEC9-4850-A8BB-AAE8FB24D01C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2000" dirty="0">
              <a:solidFill>
                <a:srgbClr val="2300C8"/>
              </a:solidFill>
            </a:rPr>
            <a:t>Prestation 6,94%</a:t>
          </a:r>
        </a:p>
      </dgm:t>
    </dgm:pt>
    <dgm:pt modelId="{A39CD62D-23F0-44ED-B5DD-F88867D4CD73}" type="parTrans" cxnId="{C33ED603-7A0A-4A5B-9892-E742AC25E6C0}">
      <dgm:prSet/>
      <dgm:spPr/>
      <dgm:t>
        <a:bodyPr/>
        <a:lstStyle/>
        <a:p>
          <a:endParaRPr lang="fr-FR"/>
        </a:p>
      </dgm:t>
    </dgm:pt>
    <dgm:pt modelId="{13E4F7F1-020F-4226-8531-D3A79B5C219D}" type="sibTrans" cxnId="{C33ED603-7A0A-4A5B-9892-E742AC25E6C0}">
      <dgm:prSet/>
      <dgm:spPr/>
      <dgm:t>
        <a:bodyPr/>
        <a:lstStyle/>
        <a:p>
          <a:endParaRPr lang="fr-FR"/>
        </a:p>
      </dgm:t>
    </dgm:pt>
    <dgm:pt modelId="{C94EA7AE-AE35-4D75-8FAF-D659A493DB4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2000" dirty="0">
              <a:solidFill>
                <a:srgbClr val="2300C8"/>
              </a:solidFill>
            </a:rPr>
            <a:t>Autofinancement 9,19%</a:t>
          </a:r>
        </a:p>
      </dgm:t>
    </dgm:pt>
    <dgm:pt modelId="{17391130-F1C3-4926-8FBA-E73E45609CCF}" type="parTrans" cxnId="{82E25D17-73DC-4CDE-B3AA-B285D0D2589B}">
      <dgm:prSet/>
      <dgm:spPr/>
      <dgm:t>
        <a:bodyPr/>
        <a:lstStyle/>
        <a:p>
          <a:endParaRPr lang="fr-FR"/>
        </a:p>
      </dgm:t>
    </dgm:pt>
    <dgm:pt modelId="{37FF3C7B-ABAB-4B99-ABC0-AAA6BA93F1AB}" type="sibTrans" cxnId="{82E25D17-73DC-4CDE-B3AA-B285D0D2589B}">
      <dgm:prSet/>
      <dgm:spPr/>
      <dgm:t>
        <a:bodyPr/>
        <a:lstStyle/>
        <a:p>
          <a:endParaRPr lang="fr-FR"/>
        </a:p>
      </dgm:t>
    </dgm:pt>
    <dgm:pt modelId="{9064F9ED-6A2A-4670-B3F8-D39C56D87BE6}" type="pres">
      <dgm:prSet presAssocID="{BAE0CADE-3F9D-4E7A-A73A-5D349414D7B1}" presName="linearFlow" presStyleCnt="0">
        <dgm:presLayoutVars>
          <dgm:dir/>
          <dgm:resizeHandles val="exact"/>
        </dgm:presLayoutVars>
      </dgm:prSet>
      <dgm:spPr/>
    </dgm:pt>
    <dgm:pt modelId="{0CC5D0BA-9E62-4BA7-BDE5-0DA54FFE81DD}" type="pres">
      <dgm:prSet presAssocID="{D17E8381-58C5-4484-B52D-CAD33BAFC5B7}" presName="composite" presStyleCnt="0"/>
      <dgm:spPr/>
    </dgm:pt>
    <dgm:pt modelId="{A359F6F2-969F-489D-BCB6-3659D89DEF1E}" type="pres">
      <dgm:prSet presAssocID="{D17E8381-58C5-4484-B52D-CAD33BAFC5B7}" presName="imgShp" presStyleLbl="fgImgPlace1" presStyleIdx="0" presStyleCnt="7"/>
      <dgm:spPr/>
    </dgm:pt>
    <dgm:pt modelId="{A7377232-70AD-4ABE-AB73-C709EC9F2667}" type="pres">
      <dgm:prSet presAssocID="{D17E8381-58C5-4484-B52D-CAD33BAFC5B7}" presName="txShp" presStyleLbl="node1" presStyleIdx="0" presStyleCnt="7">
        <dgm:presLayoutVars>
          <dgm:bulletEnabled val="1"/>
        </dgm:presLayoutVars>
      </dgm:prSet>
      <dgm:spPr/>
    </dgm:pt>
    <dgm:pt modelId="{ACFABA9B-AA64-42BE-B0C4-A7D551B536EA}" type="pres">
      <dgm:prSet presAssocID="{F920246C-CC68-40B0-A448-2EDA529647C8}" presName="spacing" presStyleCnt="0"/>
      <dgm:spPr/>
    </dgm:pt>
    <dgm:pt modelId="{A3A13238-9645-401D-AD26-3728A28BDD62}" type="pres">
      <dgm:prSet presAssocID="{B77F832A-A521-442E-8BA4-A842A578D10E}" presName="composite" presStyleCnt="0"/>
      <dgm:spPr/>
    </dgm:pt>
    <dgm:pt modelId="{D4E604A9-90D0-43AA-97D1-6F1964D559E3}" type="pres">
      <dgm:prSet presAssocID="{B77F832A-A521-442E-8BA4-A842A578D10E}" presName="imgShp" presStyleLbl="fgImgPlace1" presStyleIdx="1" presStyleCnt="7"/>
      <dgm:spPr/>
    </dgm:pt>
    <dgm:pt modelId="{D2B7D791-94B6-49E3-973F-D6412970F658}" type="pres">
      <dgm:prSet presAssocID="{B77F832A-A521-442E-8BA4-A842A578D10E}" presName="txShp" presStyleLbl="node1" presStyleIdx="1" presStyleCnt="7">
        <dgm:presLayoutVars>
          <dgm:bulletEnabled val="1"/>
        </dgm:presLayoutVars>
      </dgm:prSet>
      <dgm:spPr/>
    </dgm:pt>
    <dgm:pt modelId="{6402C022-133D-4E62-8151-AE47C4A6E93F}" type="pres">
      <dgm:prSet presAssocID="{B4CD37B7-CA75-46D9-AC2C-FCFCEE53947B}" presName="spacing" presStyleCnt="0"/>
      <dgm:spPr/>
    </dgm:pt>
    <dgm:pt modelId="{634CDFDA-E266-4D01-AA5B-A368C00F5B4F}" type="pres">
      <dgm:prSet presAssocID="{C94EA7AE-AE35-4D75-8FAF-D659A493DB40}" presName="composite" presStyleCnt="0"/>
      <dgm:spPr/>
    </dgm:pt>
    <dgm:pt modelId="{AE3EC365-2344-4AE8-9B01-B2D47F1A2AC6}" type="pres">
      <dgm:prSet presAssocID="{C94EA7AE-AE35-4D75-8FAF-D659A493DB40}" presName="imgShp" presStyleLbl="fgImgPlace1" presStyleIdx="2" presStyleCnt="7"/>
      <dgm:spPr/>
    </dgm:pt>
    <dgm:pt modelId="{4D9CA7B0-1D68-4933-99C7-C334D72B3702}" type="pres">
      <dgm:prSet presAssocID="{C94EA7AE-AE35-4D75-8FAF-D659A493DB40}" presName="txShp" presStyleLbl="node1" presStyleIdx="2" presStyleCnt="7">
        <dgm:presLayoutVars>
          <dgm:bulletEnabled val="1"/>
        </dgm:presLayoutVars>
      </dgm:prSet>
      <dgm:spPr/>
    </dgm:pt>
    <dgm:pt modelId="{6BB7778E-B67D-40AD-B116-EF96B8A900AF}" type="pres">
      <dgm:prSet presAssocID="{37FF3C7B-ABAB-4B99-ABC0-AAA6BA93F1AB}" presName="spacing" presStyleCnt="0"/>
      <dgm:spPr/>
    </dgm:pt>
    <dgm:pt modelId="{6D81C1F5-84E0-45C1-84EC-73A3F57C278E}" type="pres">
      <dgm:prSet presAssocID="{1AD2BE73-FEC9-4850-A8BB-AAE8FB24D01C}" presName="composite" presStyleCnt="0"/>
      <dgm:spPr/>
    </dgm:pt>
    <dgm:pt modelId="{B4000F71-4EB1-440B-82D1-79970713E544}" type="pres">
      <dgm:prSet presAssocID="{1AD2BE73-FEC9-4850-A8BB-AAE8FB24D01C}" presName="imgShp" presStyleLbl="fgImgPlace1" presStyleIdx="3" presStyleCnt="7"/>
      <dgm:spPr/>
    </dgm:pt>
    <dgm:pt modelId="{EFBA4E5A-4B52-40AF-8AC6-431587B8A6FC}" type="pres">
      <dgm:prSet presAssocID="{1AD2BE73-FEC9-4850-A8BB-AAE8FB24D01C}" presName="txShp" presStyleLbl="node1" presStyleIdx="3" presStyleCnt="7">
        <dgm:presLayoutVars>
          <dgm:bulletEnabled val="1"/>
        </dgm:presLayoutVars>
      </dgm:prSet>
      <dgm:spPr/>
    </dgm:pt>
    <dgm:pt modelId="{47633C46-3702-4E05-B681-A0FD62EE2454}" type="pres">
      <dgm:prSet presAssocID="{13E4F7F1-020F-4226-8531-D3A79B5C219D}" presName="spacing" presStyleCnt="0"/>
      <dgm:spPr/>
    </dgm:pt>
    <dgm:pt modelId="{9F422460-71B4-40A2-81AA-497C8626CD20}" type="pres">
      <dgm:prSet presAssocID="{3341DF40-11C6-41FE-98A2-B0A0664C6ABA}" presName="composite" presStyleCnt="0"/>
      <dgm:spPr/>
    </dgm:pt>
    <dgm:pt modelId="{F336EFAB-AF26-4333-8E18-B048B11AA0DB}" type="pres">
      <dgm:prSet presAssocID="{3341DF40-11C6-41FE-98A2-B0A0664C6ABA}" presName="imgShp" presStyleLbl="fgImgPlace1" presStyleIdx="4" presStyleCnt="7"/>
      <dgm:spPr/>
    </dgm:pt>
    <dgm:pt modelId="{B84F78F9-211A-4E2D-96CD-D8B37E5F5C20}" type="pres">
      <dgm:prSet presAssocID="{3341DF40-11C6-41FE-98A2-B0A0664C6ABA}" presName="txShp" presStyleLbl="node1" presStyleIdx="4" presStyleCnt="7">
        <dgm:presLayoutVars>
          <dgm:bulletEnabled val="1"/>
        </dgm:presLayoutVars>
      </dgm:prSet>
      <dgm:spPr/>
    </dgm:pt>
    <dgm:pt modelId="{76FEF450-F856-484F-9F1B-BC6F65E03745}" type="pres">
      <dgm:prSet presAssocID="{62D492B6-5D86-48B5-B084-CDA2DC8B4B85}" presName="spacing" presStyleCnt="0"/>
      <dgm:spPr/>
    </dgm:pt>
    <dgm:pt modelId="{DDF660A5-F5C3-4265-A0FF-46034591E6A7}" type="pres">
      <dgm:prSet presAssocID="{FDA95650-4B99-4508-ABFA-2EFAD027C18E}" presName="composite" presStyleCnt="0"/>
      <dgm:spPr/>
    </dgm:pt>
    <dgm:pt modelId="{21732A61-8F36-44BD-9C36-0B75014AD8F7}" type="pres">
      <dgm:prSet presAssocID="{FDA95650-4B99-4508-ABFA-2EFAD027C18E}" presName="imgShp" presStyleLbl="fgImgPlace1" presStyleIdx="5" presStyleCnt="7"/>
      <dgm:spPr/>
    </dgm:pt>
    <dgm:pt modelId="{40870AD7-E5FD-4E3F-B1C4-903BE052E197}" type="pres">
      <dgm:prSet presAssocID="{FDA95650-4B99-4508-ABFA-2EFAD027C18E}" presName="txShp" presStyleLbl="node1" presStyleIdx="5" presStyleCnt="7">
        <dgm:presLayoutVars>
          <dgm:bulletEnabled val="1"/>
        </dgm:presLayoutVars>
      </dgm:prSet>
      <dgm:spPr/>
    </dgm:pt>
    <dgm:pt modelId="{80C2F527-9B33-4F48-A162-2D3537F3B56C}" type="pres">
      <dgm:prSet presAssocID="{4885D298-6BF0-4C21-8BC3-FEEC633C720F}" presName="spacing" presStyleCnt="0"/>
      <dgm:spPr/>
    </dgm:pt>
    <dgm:pt modelId="{911C7FB9-36F8-48D2-B34F-38438A3C9655}" type="pres">
      <dgm:prSet presAssocID="{68925902-758E-4406-BD58-6DF72BECDB04}" presName="composite" presStyleCnt="0"/>
      <dgm:spPr/>
    </dgm:pt>
    <dgm:pt modelId="{952F6440-EC00-4C84-BE06-7CE9E3D766FC}" type="pres">
      <dgm:prSet presAssocID="{68925902-758E-4406-BD58-6DF72BECDB04}" presName="imgShp" presStyleLbl="fgImgPlace1" presStyleIdx="6" presStyleCnt="7"/>
      <dgm:spPr/>
    </dgm:pt>
    <dgm:pt modelId="{AA958756-C057-4EAA-8E6A-7A865C2ABF06}" type="pres">
      <dgm:prSet presAssocID="{68925902-758E-4406-BD58-6DF72BECDB04}" presName="txShp" presStyleLbl="node1" presStyleIdx="6" presStyleCnt="7">
        <dgm:presLayoutVars>
          <dgm:bulletEnabled val="1"/>
        </dgm:presLayoutVars>
      </dgm:prSet>
      <dgm:spPr/>
    </dgm:pt>
  </dgm:ptLst>
  <dgm:cxnLst>
    <dgm:cxn modelId="{C33ED603-7A0A-4A5B-9892-E742AC25E6C0}" srcId="{BAE0CADE-3F9D-4E7A-A73A-5D349414D7B1}" destId="{1AD2BE73-FEC9-4850-A8BB-AAE8FB24D01C}" srcOrd="3" destOrd="0" parTransId="{A39CD62D-23F0-44ED-B5DD-F88867D4CD73}" sibTransId="{13E4F7F1-020F-4226-8531-D3A79B5C219D}"/>
    <dgm:cxn modelId="{87FF3508-5CA3-47D9-8519-00AAC767AE5B}" type="presOf" srcId="{1AD2BE73-FEC9-4850-A8BB-AAE8FB24D01C}" destId="{EFBA4E5A-4B52-40AF-8AC6-431587B8A6FC}" srcOrd="0" destOrd="0" presId="urn:microsoft.com/office/officeart/2005/8/layout/vList3"/>
    <dgm:cxn modelId="{89EF0C0E-A6F2-48FA-832B-753429FAFEC8}" type="presOf" srcId="{BAE0CADE-3F9D-4E7A-A73A-5D349414D7B1}" destId="{9064F9ED-6A2A-4670-B3F8-D39C56D87BE6}" srcOrd="0" destOrd="0" presId="urn:microsoft.com/office/officeart/2005/8/layout/vList3"/>
    <dgm:cxn modelId="{184E4610-51D6-4447-887A-3FD6BC921C43}" type="presOf" srcId="{68925902-758E-4406-BD58-6DF72BECDB04}" destId="{AA958756-C057-4EAA-8E6A-7A865C2ABF06}" srcOrd="0" destOrd="0" presId="urn:microsoft.com/office/officeart/2005/8/layout/vList3"/>
    <dgm:cxn modelId="{82E25D17-73DC-4CDE-B3AA-B285D0D2589B}" srcId="{BAE0CADE-3F9D-4E7A-A73A-5D349414D7B1}" destId="{C94EA7AE-AE35-4D75-8FAF-D659A493DB40}" srcOrd="2" destOrd="0" parTransId="{17391130-F1C3-4926-8FBA-E73E45609CCF}" sibTransId="{37FF3C7B-ABAB-4B99-ABC0-AAA6BA93F1AB}"/>
    <dgm:cxn modelId="{8CAF1C3D-323D-45DB-9B72-F194F75C8F5C}" type="presOf" srcId="{B77F832A-A521-442E-8BA4-A842A578D10E}" destId="{D2B7D791-94B6-49E3-973F-D6412970F658}" srcOrd="0" destOrd="0" presId="urn:microsoft.com/office/officeart/2005/8/layout/vList3"/>
    <dgm:cxn modelId="{6A3B2D70-24AB-4C40-A0F4-8F60338A1AC1}" type="presOf" srcId="{FDA95650-4B99-4508-ABFA-2EFAD027C18E}" destId="{40870AD7-E5FD-4E3F-B1C4-903BE052E197}" srcOrd="0" destOrd="0" presId="urn:microsoft.com/office/officeart/2005/8/layout/vList3"/>
    <dgm:cxn modelId="{82024385-8C8F-40C9-BF1B-B2B9273A63E1}" srcId="{BAE0CADE-3F9D-4E7A-A73A-5D349414D7B1}" destId="{3341DF40-11C6-41FE-98A2-B0A0664C6ABA}" srcOrd="4" destOrd="0" parTransId="{5C57587A-EFD2-4275-9AB7-ED8E2E6C9E7A}" sibTransId="{62D492B6-5D86-48B5-B084-CDA2DC8B4B85}"/>
    <dgm:cxn modelId="{F66CCD95-F3FF-4985-8253-BE0DA3FEBA21}" type="presOf" srcId="{C94EA7AE-AE35-4D75-8FAF-D659A493DB40}" destId="{4D9CA7B0-1D68-4933-99C7-C334D72B3702}" srcOrd="0" destOrd="0" presId="urn:microsoft.com/office/officeart/2005/8/layout/vList3"/>
    <dgm:cxn modelId="{5D75869A-D71E-476F-8755-3B53BBF6A4B7}" srcId="{BAE0CADE-3F9D-4E7A-A73A-5D349414D7B1}" destId="{D17E8381-58C5-4484-B52D-CAD33BAFC5B7}" srcOrd="0" destOrd="0" parTransId="{839BA07A-9AE6-4B58-96F4-13ADAC47331A}" sibTransId="{F920246C-CC68-40B0-A448-2EDA529647C8}"/>
    <dgm:cxn modelId="{13BB38B9-34F6-4845-B3BF-A77641C7FB0E}" type="presOf" srcId="{D17E8381-58C5-4484-B52D-CAD33BAFC5B7}" destId="{A7377232-70AD-4ABE-AB73-C709EC9F2667}" srcOrd="0" destOrd="0" presId="urn:microsoft.com/office/officeart/2005/8/layout/vList3"/>
    <dgm:cxn modelId="{F7FFDBBF-35D8-4CD0-A47E-4FABDCCE930D}" srcId="{BAE0CADE-3F9D-4E7A-A73A-5D349414D7B1}" destId="{68925902-758E-4406-BD58-6DF72BECDB04}" srcOrd="6" destOrd="0" parTransId="{52E7A8F3-C417-4DA7-B399-D43140940B5C}" sibTransId="{DCAB13ED-0CF9-4DF5-BCCD-012E00597AD4}"/>
    <dgm:cxn modelId="{F53E75C4-42A7-4855-B88A-DDED2BA1C9EB}" srcId="{BAE0CADE-3F9D-4E7A-A73A-5D349414D7B1}" destId="{B77F832A-A521-442E-8BA4-A842A578D10E}" srcOrd="1" destOrd="0" parTransId="{E96F4393-5436-4FE1-86C8-E39AD205FC00}" sibTransId="{B4CD37B7-CA75-46D9-AC2C-FCFCEE53947B}"/>
    <dgm:cxn modelId="{5344BCC6-BE46-4ADC-9EBA-6D36DDEAF1E6}" type="presOf" srcId="{3341DF40-11C6-41FE-98A2-B0A0664C6ABA}" destId="{B84F78F9-211A-4E2D-96CD-D8B37E5F5C20}" srcOrd="0" destOrd="0" presId="urn:microsoft.com/office/officeart/2005/8/layout/vList3"/>
    <dgm:cxn modelId="{D2D668EC-E5AA-4B55-94A4-7EF055A1CA2B}" srcId="{BAE0CADE-3F9D-4E7A-A73A-5D349414D7B1}" destId="{FDA95650-4B99-4508-ABFA-2EFAD027C18E}" srcOrd="5" destOrd="0" parTransId="{553ACD9A-0E9B-47B2-AC45-B926F8D22FF6}" sibTransId="{4885D298-6BF0-4C21-8BC3-FEEC633C720F}"/>
    <dgm:cxn modelId="{AC5F4D57-77F0-4CCA-9825-11A8FB52FB35}" type="presParOf" srcId="{9064F9ED-6A2A-4670-B3F8-D39C56D87BE6}" destId="{0CC5D0BA-9E62-4BA7-BDE5-0DA54FFE81DD}" srcOrd="0" destOrd="0" presId="urn:microsoft.com/office/officeart/2005/8/layout/vList3"/>
    <dgm:cxn modelId="{5837B1BA-F8BD-461E-9D67-B8732595A590}" type="presParOf" srcId="{0CC5D0BA-9E62-4BA7-BDE5-0DA54FFE81DD}" destId="{A359F6F2-969F-489D-BCB6-3659D89DEF1E}" srcOrd="0" destOrd="0" presId="urn:microsoft.com/office/officeart/2005/8/layout/vList3"/>
    <dgm:cxn modelId="{AB94863A-8CF8-4BC3-AB67-98B85DFD944C}" type="presParOf" srcId="{0CC5D0BA-9E62-4BA7-BDE5-0DA54FFE81DD}" destId="{A7377232-70AD-4ABE-AB73-C709EC9F2667}" srcOrd="1" destOrd="0" presId="urn:microsoft.com/office/officeart/2005/8/layout/vList3"/>
    <dgm:cxn modelId="{842D587C-F2EE-4BB0-8F1F-FEF0F73A1572}" type="presParOf" srcId="{9064F9ED-6A2A-4670-B3F8-D39C56D87BE6}" destId="{ACFABA9B-AA64-42BE-B0C4-A7D551B536EA}" srcOrd="1" destOrd="0" presId="urn:microsoft.com/office/officeart/2005/8/layout/vList3"/>
    <dgm:cxn modelId="{C21E6D71-2D1D-4F4D-9327-8F739FC83CF0}" type="presParOf" srcId="{9064F9ED-6A2A-4670-B3F8-D39C56D87BE6}" destId="{A3A13238-9645-401D-AD26-3728A28BDD62}" srcOrd="2" destOrd="0" presId="urn:microsoft.com/office/officeart/2005/8/layout/vList3"/>
    <dgm:cxn modelId="{C4450A82-5AAC-496E-AEE4-AED091B4EF8D}" type="presParOf" srcId="{A3A13238-9645-401D-AD26-3728A28BDD62}" destId="{D4E604A9-90D0-43AA-97D1-6F1964D559E3}" srcOrd="0" destOrd="0" presId="urn:microsoft.com/office/officeart/2005/8/layout/vList3"/>
    <dgm:cxn modelId="{9AEF0DDB-9B6D-4DBE-B114-1275BBB5CBBF}" type="presParOf" srcId="{A3A13238-9645-401D-AD26-3728A28BDD62}" destId="{D2B7D791-94B6-49E3-973F-D6412970F658}" srcOrd="1" destOrd="0" presId="urn:microsoft.com/office/officeart/2005/8/layout/vList3"/>
    <dgm:cxn modelId="{AF9E8C77-447D-4B91-8E0F-C9EA686740F5}" type="presParOf" srcId="{9064F9ED-6A2A-4670-B3F8-D39C56D87BE6}" destId="{6402C022-133D-4E62-8151-AE47C4A6E93F}" srcOrd="3" destOrd="0" presId="urn:microsoft.com/office/officeart/2005/8/layout/vList3"/>
    <dgm:cxn modelId="{082506F1-2129-4306-BA8F-EF8238577ECB}" type="presParOf" srcId="{9064F9ED-6A2A-4670-B3F8-D39C56D87BE6}" destId="{634CDFDA-E266-4D01-AA5B-A368C00F5B4F}" srcOrd="4" destOrd="0" presId="urn:microsoft.com/office/officeart/2005/8/layout/vList3"/>
    <dgm:cxn modelId="{1EFAA737-09C0-445A-8B30-241C7A2CB3EE}" type="presParOf" srcId="{634CDFDA-E266-4D01-AA5B-A368C00F5B4F}" destId="{AE3EC365-2344-4AE8-9B01-B2D47F1A2AC6}" srcOrd="0" destOrd="0" presId="urn:microsoft.com/office/officeart/2005/8/layout/vList3"/>
    <dgm:cxn modelId="{4F3F5220-4D03-4F13-A347-B54C08057FA3}" type="presParOf" srcId="{634CDFDA-E266-4D01-AA5B-A368C00F5B4F}" destId="{4D9CA7B0-1D68-4933-99C7-C334D72B3702}" srcOrd="1" destOrd="0" presId="urn:microsoft.com/office/officeart/2005/8/layout/vList3"/>
    <dgm:cxn modelId="{C160B472-A0F1-423A-97A8-8E351881440C}" type="presParOf" srcId="{9064F9ED-6A2A-4670-B3F8-D39C56D87BE6}" destId="{6BB7778E-B67D-40AD-B116-EF96B8A900AF}" srcOrd="5" destOrd="0" presId="urn:microsoft.com/office/officeart/2005/8/layout/vList3"/>
    <dgm:cxn modelId="{C6D2F0A2-96CB-49A8-80A8-54523F2543C5}" type="presParOf" srcId="{9064F9ED-6A2A-4670-B3F8-D39C56D87BE6}" destId="{6D81C1F5-84E0-45C1-84EC-73A3F57C278E}" srcOrd="6" destOrd="0" presId="urn:microsoft.com/office/officeart/2005/8/layout/vList3"/>
    <dgm:cxn modelId="{D15AD35B-0CDF-428A-A439-573C2F7DD932}" type="presParOf" srcId="{6D81C1F5-84E0-45C1-84EC-73A3F57C278E}" destId="{B4000F71-4EB1-440B-82D1-79970713E544}" srcOrd="0" destOrd="0" presId="urn:microsoft.com/office/officeart/2005/8/layout/vList3"/>
    <dgm:cxn modelId="{12DA3C3F-F92B-4544-85D4-1B549448134B}" type="presParOf" srcId="{6D81C1F5-84E0-45C1-84EC-73A3F57C278E}" destId="{EFBA4E5A-4B52-40AF-8AC6-431587B8A6FC}" srcOrd="1" destOrd="0" presId="urn:microsoft.com/office/officeart/2005/8/layout/vList3"/>
    <dgm:cxn modelId="{ED5A52AE-49B1-4B10-B834-67753C2C8431}" type="presParOf" srcId="{9064F9ED-6A2A-4670-B3F8-D39C56D87BE6}" destId="{47633C46-3702-4E05-B681-A0FD62EE2454}" srcOrd="7" destOrd="0" presId="urn:microsoft.com/office/officeart/2005/8/layout/vList3"/>
    <dgm:cxn modelId="{3CCE0133-F94C-4623-A7AB-E47433D60F21}" type="presParOf" srcId="{9064F9ED-6A2A-4670-B3F8-D39C56D87BE6}" destId="{9F422460-71B4-40A2-81AA-497C8626CD20}" srcOrd="8" destOrd="0" presId="urn:microsoft.com/office/officeart/2005/8/layout/vList3"/>
    <dgm:cxn modelId="{F3AE6B81-E01F-4ED5-B670-DE70BE064469}" type="presParOf" srcId="{9F422460-71B4-40A2-81AA-497C8626CD20}" destId="{F336EFAB-AF26-4333-8E18-B048B11AA0DB}" srcOrd="0" destOrd="0" presId="urn:microsoft.com/office/officeart/2005/8/layout/vList3"/>
    <dgm:cxn modelId="{76F04A0C-FCFD-44B3-914F-91B0413BADC6}" type="presParOf" srcId="{9F422460-71B4-40A2-81AA-497C8626CD20}" destId="{B84F78F9-211A-4E2D-96CD-D8B37E5F5C20}" srcOrd="1" destOrd="0" presId="urn:microsoft.com/office/officeart/2005/8/layout/vList3"/>
    <dgm:cxn modelId="{B20D3B72-595E-4313-A955-1A73DF0B4EF0}" type="presParOf" srcId="{9064F9ED-6A2A-4670-B3F8-D39C56D87BE6}" destId="{76FEF450-F856-484F-9F1B-BC6F65E03745}" srcOrd="9" destOrd="0" presId="urn:microsoft.com/office/officeart/2005/8/layout/vList3"/>
    <dgm:cxn modelId="{33DF80B8-3B3A-4B2B-8595-0242CC9FAEC1}" type="presParOf" srcId="{9064F9ED-6A2A-4670-B3F8-D39C56D87BE6}" destId="{DDF660A5-F5C3-4265-A0FF-46034591E6A7}" srcOrd="10" destOrd="0" presId="urn:microsoft.com/office/officeart/2005/8/layout/vList3"/>
    <dgm:cxn modelId="{C6FC1B5A-CE34-4012-BE71-16D6338D0FB5}" type="presParOf" srcId="{DDF660A5-F5C3-4265-A0FF-46034591E6A7}" destId="{21732A61-8F36-44BD-9C36-0B75014AD8F7}" srcOrd="0" destOrd="0" presId="urn:microsoft.com/office/officeart/2005/8/layout/vList3"/>
    <dgm:cxn modelId="{9F40E1AB-F14C-4379-916F-80482B4382B2}" type="presParOf" srcId="{DDF660A5-F5C3-4265-A0FF-46034591E6A7}" destId="{40870AD7-E5FD-4E3F-B1C4-903BE052E197}" srcOrd="1" destOrd="0" presId="urn:microsoft.com/office/officeart/2005/8/layout/vList3"/>
    <dgm:cxn modelId="{4E3E9E41-3BFC-4CC5-B8EB-87F4E5219556}" type="presParOf" srcId="{9064F9ED-6A2A-4670-B3F8-D39C56D87BE6}" destId="{80C2F527-9B33-4F48-A162-2D3537F3B56C}" srcOrd="11" destOrd="0" presId="urn:microsoft.com/office/officeart/2005/8/layout/vList3"/>
    <dgm:cxn modelId="{0B688296-4270-4D8A-98D0-C833152B0003}" type="presParOf" srcId="{9064F9ED-6A2A-4670-B3F8-D39C56D87BE6}" destId="{911C7FB9-36F8-48D2-B34F-38438A3C9655}" srcOrd="12" destOrd="0" presId="urn:microsoft.com/office/officeart/2005/8/layout/vList3"/>
    <dgm:cxn modelId="{E2496A12-6BE6-46EF-A211-0FA02DD38D23}" type="presParOf" srcId="{911C7FB9-36F8-48D2-B34F-38438A3C9655}" destId="{952F6440-EC00-4C84-BE06-7CE9E3D766FC}" srcOrd="0" destOrd="0" presId="urn:microsoft.com/office/officeart/2005/8/layout/vList3"/>
    <dgm:cxn modelId="{AA2CBC1A-E39E-4A4C-9EF8-3452BABF3257}" type="presParOf" srcId="{911C7FB9-36F8-48D2-B34F-38438A3C9655}" destId="{AA958756-C057-4EAA-8E6A-7A865C2ABF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E0CADE-3F9D-4E7A-A73A-5D349414D7B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17E8381-58C5-4484-B52D-CAD33BAFC5B7}">
      <dgm:prSet phldrT="[Texte]" custT="1"/>
      <dgm:spPr/>
      <dgm:t>
        <a:bodyPr/>
        <a:lstStyle/>
        <a:p>
          <a:r>
            <a:rPr lang="fr-FR" sz="2000" dirty="0">
              <a:solidFill>
                <a:schemeClr val="bg1"/>
              </a:solidFill>
            </a:rPr>
            <a:t>Entretien 1,92%</a:t>
          </a:r>
        </a:p>
      </dgm:t>
    </dgm:pt>
    <dgm:pt modelId="{839BA07A-9AE6-4B58-96F4-13ADAC47331A}" type="parTrans" cxnId="{5D75869A-D71E-476F-8755-3B53BBF6A4B7}">
      <dgm:prSet/>
      <dgm:spPr/>
      <dgm:t>
        <a:bodyPr/>
        <a:lstStyle/>
        <a:p>
          <a:endParaRPr lang="fr-FR"/>
        </a:p>
      </dgm:t>
    </dgm:pt>
    <dgm:pt modelId="{F920246C-CC68-40B0-A448-2EDA529647C8}" type="sibTrans" cxnId="{5D75869A-D71E-476F-8755-3B53BBF6A4B7}">
      <dgm:prSet/>
      <dgm:spPr/>
      <dgm:t>
        <a:bodyPr/>
        <a:lstStyle/>
        <a:p>
          <a:endParaRPr lang="fr-FR"/>
        </a:p>
      </dgm:t>
    </dgm:pt>
    <dgm:pt modelId="{68925902-758E-4406-BD58-6DF72BECDB04}">
      <dgm:prSet phldrT="[Texte]" custT="1"/>
      <dgm:spPr/>
      <dgm:t>
        <a:bodyPr/>
        <a:lstStyle/>
        <a:p>
          <a:r>
            <a:rPr lang="fr-FR" sz="2000" dirty="0"/>
            <a:t>Affranchissement 0,13 %</a:t>
          </a:r>
        </a:p>
      </dgm:t>
    </dgm:pt>
    <dgm:pt modelId="{52E7A8F3-C417-4DA7-B399-D43140940B5C}" type="parTrans" cxnId="{F7FFDBBF-35D8-4CD0-A47E-4FABDCCE930D}">
      <dgm:prSet/>
      <dgm:spPr/>
      <dgm:t>
        <a:bodyPr/>
        <a:lstStyle/>
        <a:p>
          <a:endParaRPr lang="fr-FR"/>
        </a:p>
      </dgm:t>
    </dgm:pt>
    <dgm:pt modelId="{DCAB13ED-0CF9-4DF5-BCCD-012E00597AD4}" type="sibTrans" cxnId="{F7FFDBBF-35D8-4CD0-A47E-4FABDCCE930D}">
      <dgm:prSet/>
      <dgm:spPr/>
      <dgm:t>
        <a:bodyPr/>
        <a:lstStyle/>
        <a:p>
          <a:endParaRPr lang="fr-FR"/>
        </a:p>
      </dgm:t>
    </dgm:pt>
    <dgm:pt modelId="{3341DF40-11C6-41FE-98A2-B0A0664C6ABA}">
      <dgm:prSet custT="1"/>
      <dgm:spPr/>
      <dgm:t>
        <a:bodyPr/>
        <a:lstStyle/>
        <a:p>
          <a:r>
            <a:rPr lang="fr-FR" sz="2000" dirty="0"/>
            <a:t>Mission et réception 0,21%</a:t>
          </a:r>
        </a:p>
      </dgm:t>
    </dgm:pt>
    <dgm:pt modelId="{5C57587A-EFD2-4275-9AB7-ED8E2E6C9E7A}" type="parTrans" cxnId="{82024385-8C8F-40C9-BF1B-B2B9273A63E1}">
      <dgm:prSet/>
      <dgm:spPr/>
      <dgm:t>
        <a:bodyPr/>
        <a:lstStyle/>
        <a:p>
          <a:endParaRPr lang="fr-FR"/>
        </a:p>
      </dgm:t>
    </dgm:pt>
    <dgm:pt modelId="{62D492B6-5D86-48B5-B084-CDA2DC8B4B85}" type="sibTrans" cxnId="{82024385-8C8F-40C9-BF1B-B2B9273A63E1}">
      <dgm:prSet/>
      <dgm:spPr/>
      <dgm:t>
        <a:bodyPr/>
        <a:lstStyle/>
        <a:p>
          <a:endParaRPr lang="fr-FR"/>
        </a:p>
      </dgm:t>
    </dgm:pt>
    <dgm:pt modelId="{B77F832A-A521-442E-8BA4-A842A578D10E}">
      <dgm:prSet custT="1"/>
      <dgm:spPr/>
      <dgm:t>
        <a:bodyPr/>
        <a:lstStyle/>
        <a:p>
          <a:r>
            <a:rPr lang="fr-FR" sz="2000" dirty="0"/>
            <a:t>Taxe et assurance 1,44%</a:t>
          </a:r>
        </a:p>
      </dgm:t>
    </dgm:pt>
    <dgm:pt modelId="{E96F4393-5436-4FE1-86C8-E39AD205FC00}" type="parTrans" cxnId="{F53E75C4-42A7-4855-B88A-DDED2BA1C9EB}">
      <dgm:prSet/>
      <dgm:spPr/>
      <dgm:t>
        <a:bodyPr/>
        <a:lstStyle/>
        <a:p>
          <a:endParaRPr lang="fr-FR"/>
        </a:p>
      </dgm:t>
    </dgm:pt>
    <dgm:pt modelId="{B4CD37B7-CA75-46D9-AC2C-FCFCEE53947B}" type="sibTrans" cxnId="{F53E75C4-42A7-4855-B88A-DDED2BA1C9EB}">
      <dgm:prSet/>
      <dgm:spPr/>
      <dgm:t>
        <a:bodyPr/>
        <a:lstStyle/>
        <a:p>
          <a:endParaRPr lang="fr-FR"/>
        </a:p>
      </dgm:t>
    </dgm:pt>
    <dgm:pt modelId="{1AD2BE73-FEC9-4850-A8BB-AAE8FB24D01C}">
      <dgm:prSet custT="1"/>
      <dgm:spPr/>
      <dgm:t>
        <a:bodyPr/>
        <a:lstStyle/>
        <a:p>
          <a:r>
            <a:rPr lang="fr-FR" sz="2000" dirty="0"/>
            <a:t>Location 0,49%</a:t>
          </a:r>
        </a:p>
      </dgm:t>
    </dgm:pt>
    <dgm:pt modelId="{A39CD62D-23F0-44ED-B5DD-F88867D4CD73}" type="parTrans" cxnId="{C33ED603-7A0A-4A5B-9892-E742AC25E6C0}">
      <dgm:prSet/>
      <dgm:spPr/>
      <dgm:t>
        <a:bodyPr/>
        <a:lstStyle/>
        <a:p>
          <a:endParaRPr lang="fr-FR"/>
        </a:p>
      </dgm:t>
    </dgm:pt>
    <dgm:pt modelId="{13E4F7F1-020F-4226-8531-D3A79B5C219D}" type="sibTrans" cxnId="{C33ED603-7A0A-4A5B-9892-E742AC25E6C0}">
      <dgm:prSet/>
      <dgm:spPr/>
      <dgm:t>
        <a:bodyPr/>
        <a:lstStyle/>
        <a:p>
          <a:endParaRPr lang="fr-FR"/>
        </a:p>
      </dgm:t>
    </dgm:pt>
    <dgm:pt modelId="{C94EA7AE-AE35-4D75-8FAF-D659A493DB40}">
      <dgm:prSet custT="1"/>
      <dgm:spPr/>
      <dgm:t>
        <a:bodyPr/>
        <a:lstStyle/>
        <a:p>
          <a:r>
            <a:rPr lang="fr-FR" sz="2000" dirty="0"/>
            <a:t>Communication 1,26%</a:t>
          </a:r>
        </a:p>
      </dgm:t>
    </dgm:pt>
    <dgm:pt modelId="{17391130-F1C3-4926-8FBA-E73E45609CCF}" type="parTrans" cxnId="{82E25D17-73DC-4CDE-B3AA-B285D0D2589B}">
      <dgm:prSet/>
      <dgm:spPr/>
      <dgm:t>
        <a:bodyPr/>
        <a:lstStyle/>
        <a:p>
          <a:endParaRPr lang="fr-FR"/>
        </a:p>
      </dgm:t>
    </dgm:pt>
    <dgm:pt modelId="{37FF3C7B-ABAB-4B99-ABC0-AAA6BA93F1AB}" type="sibTrans" cxnId="{82E25D17-73DC-4CDE-B3AA-B285D0D2589B}">
      <dgm:prSet/>
      <dgm:spPr/>
      <dgm:t>
        <a:bodyPr/>
        <a:lstStyle/>
        <a:p>
          <a:endParaRPr lang="fr-FR"/>
        </a:p>
      </dgm:t>
    </dgm:pt>
    <dgm:pt modelId="{7F9DCF93-78F8-461D-9C46-334B680AE22D}">
      <dgm:prSet custT="1"/>
      <dgm:spPr/>
      <dgm:t>
        <a:bodyPr/>
        <a:lstStyle/>
        <a:p>
          <a:r>
            <a:rPr lang="fr-FR" sz="2000" dirty="0"/>
            <a:t>Télécommunications 0,14%</a:t>
          </a:r>
        </a:p>
      </dgm:t>
    </dgm:pt>
    <dgm:pt modelId="{29060072-6194-425A-BF86-D1E4DEABCFBA}" type="parTrans" cxnId="{5C96FB3D-B0B7-4F49-9D04-CF8A438A9578}">
      <dgm:prSet/>
      <dgm:spPr/>
      <dgm:t>
        <a:bodyPr/>
        <a:lstStyle/>
        <a:p>
          <a:endParaRPr lang="fr-FR"/>
        </a:p>
      </dgm:t>
    </dgm:pt>
    <dgm:pt modelId="{2FEA2E93-B05E-4F9D-AA89-381E79299350}" type="sibTrans" cxnId="{5C96FB3D-B0B7-4F49-9D04-CF8A438A9578}">
      <dgm:prSet/>
      <dgm:spPr/>
      <dgm:t>
        <a:bodyPr/>
        <a:lstStyle/>
        <a:p>
          <a:endParaRPr lang="fr-FR"/>
        </a:p>
      </dgm:t>
    </dgm:pt>
    <dgm:pt modelId="{E0292A65-9B45-4AEA-99E6-808084CBB093}">
      <dgm:prSet custT="1"/>
      <dgm:spPr/>
      <dgm:t>
        <a:bodyPr/>
        <a:lstStyle/>
        <a:p>
          <a:r>
            <a:rPr lang="fr-FR" sz="2000" dirty="0"/>
            <a:t>Transport 0,14%</a:t>
          </a:r>
        </a:p>
      </dgm:t>
    </dgm:pt>
    <dgm:pt modelId="{341866A9-C041-4E4A-BBE6-A421B28A689A}" type="parTrans" cxnId="{CC70F285-0AE9-42D6-A131-12037298E8D3}">
      <dgm:prSet/>
      <dgm:spPr/>
      <dgm:t>
        <a:bodyPr/>
        <a:lstStyle/>
        <a:p>
          <a:endParaRPr lang="fr-FR"/>
        </a:p>
      </dgm:t>
    </dgm:pt>
    <dgm:pt modelId="{7908379F-0F66-4D44-85B0-002D81C7681E}" type="sibTrans" cxnId="{CC70F285-0AE9-42D6-A131-12037298E8D3}">
      <dgm:prSet/>
      <dgm:spPr/>
      <dgm:t>
        <a:bodyPr/>
        <a:lstStyle/>
        <a:p>
          <a:endParaRPr lang="fr-FR"/>
        </a:p>
      </dgm:t>
    </dgm:pt>
    <dgm:pt modelId="{9064F9ED-6A2A-4670-B3F8-D39C56D87BE6}" type="pres">
      <dgm:prSet presAssocID="{BAE0CADE-3F9D-4E7A-A73A-5D349414D7B1}" presName="linearFlow" presStyleCnt="0">
        <dgm:presLayoutVars>
          <dgm:dir/>
          <dgm:resizeHandles val="exact"/>
        </dgm:presLayoutVars>
      </dgm:prSet>
      <dgm:spPr/>
    </dgm:pt>
    <dgm:pt modelId="{0CC5D0BA-9E62-4BA7-BDE5-0DA54FFE81DD}" type="pres">
      <dgm:prSet presAssocID="{D17E8381-58C5-4484-B52D-CAD33BAFC5B7}" presName="composite" presStyleCnt="0"/>
      <dgm:spPr/>
    </dgm:pt>
    <dgm:pt modelId="{A359F6F2-969F-489D-BCB6-3659D89DEF1E}" type="pres">
      <dgm:prSet presAssocID="{D17E8381-58C5-4484-B52D-CAD33BAFC5B7}" presName="imgShp" presStyleLbl="fgImgPlace1" presStyleIdx="0" presStyleCnt="8"/>
      <dgm:spPr/>
    </dgm:pt>
    <dgm:pt modelId="{A7377232-70AD-4ABE-AB73-C709EC9F2667}" type="pres">
      <dgm:prSet presAssocID="{D17E8381-58C5-4484-B52D-CAD33BAFC5B7}" presName="txShp" presStyleLbl="node1" presStyleIdx="0" presStyleCnt="8">
        <dgm:presLayoutVars>
          <dgm:bulletEnabled val="1"/>
        </dgm:presLayoutVars>
      </dgm:prSet>
      <dgm:spPr/>
    </dgm:pt>
    <dgm:pt modelId="{ACFABA9B-AA64-42BE-B0C4-A7D551B536EA}" type="pres">
      <dgm:prSet presAssocID="{F920246C-CC68-40B0-A448-2EDA529647C8}" presName="spacing" presStyleCnt="0"/>
      <dgm:spPr/>
    </dgm:pt>
    <dgm:pt modelId="{A3A13238-9645-401D-AD26-3728A28BDD62}" type="pres">
      <dgm:prSet presAssocID="{B77F832A-A521-442E-8BA4-A842A578D10E}" presName="composite" presStyleCnt="0"/>
      <dgm:spPr/>
    </dgm:pt>
    <dgm:pt modelId="{D4E604A9-90D0-43AA-97D1-6F1964D559E3}" type="pres">
      <dgm:prSet presAssocID="{B77F832A-A521-442E-8BA4-A842A578D10E}" presName="imgShp" presStyleLbl="fgImgPlace1" presStyleIdx="1" presStyleCnt="8"/>
      <dgm:spPr/>
    </dgm:pt>
    <dgm:pt modelId="{D2B7D791-94B6-49E3-973F-D6412970F658}" type="pres">
      <dgm:prSet presAssocID="{B77F832A-A521-442E-8BA4-A842A578D10E}" presName="txShp" presStyleLbl="node1" presStyleIdx="1" presStyleCnt="8">
        <dgm:presLayoutVars>
          <dgm:bulletEnabled val="1"/>
        </dgm:presLayoutVars>
      </dgm:prSet>
      <dgm:spPr/>
    </dgm:pt>
    <dgm:pt modelId="{6402C022-133D-4E62-8151-AE47C4A6E93F}" type="pres">
      <dgm:prSet presAssocID="{B4CD37B7-CA75-46D9-AC2C-FCFCEE53947B}" presName="spacing" presStyleCnt="0"/>
      <dgm:spPr/>
    </dgm:pt>
    <dgm:pt modelId="{634CDFDA-E266-4D01-AA5B-A368C00F5B4F}" type="pres">
      <dgm:prSet presAssocID="{C94EA7AE-AE35-4D75-8FAF-D659A493DB40}" presName="composite" presStyleCnt="0"/>
      <dgm:spPr/>
    </dgm:pt>
    <dgm:pt modelId="{AE3EC365-2344-4AE8-9B01-B2D47F1A2AC6}" type="pres">
      <dgm:prSet presAssocID="{C94EA7AE-AE35-4D75-8FAF-D659A493DB40}" presName="imgShp" presStyleLbl="fgImgPlace1" presStyleIdx="2" presStyleCnt="8"/>
      <dgm:spPr/>
    </dgm:pt>
    <dgm:pt modelId="{4D9CA7B0-1D68-4933-99C7-C334D72B3702}" type="pres">
      <dgm:prSet presAssocID="{C94EA7AE-AE35-4D75-8FAF-D659A493DB40}" presName="txShp" presStyleLbl="node1" presStyleIdx="2" presStyleCnt="8">
        <dgm:presLayoutVars>
          <dgm:bulletEnabled val="1"/>
        </dgm:presLayoutVars>
      </dgm:prSet>
      <dgm:spPr/>
    </dgm:pt>
    <dgm:pt modelId="{6BB7778E-B67D-40AD-B116-EF96B8A900AF}" type="pres">
      <dgm:prSet presAssocID="{37FF3C7B-ABAB-4B99-ABC0-AAA6BA93F1AB}" presName="spacing" presStyleCnt="0"/>
      <dgm:spPr/>
    </dgm:pt>
    <dgm:pt modelId="{6D81C1F5-84E0-45C1-84EC-73A3F57C278E}" type="pres">
      <dgm:prSet presAssocID="{1AD2BE73-FEC9-4850-A8BB-AAE8FB24D01C}" presName="composite" presStyleCnt="0"/>
      <dgm:spPr/>
    </dgm:pt>
    <dgm:pt modelId="{B4000F71-4EB1-440B-82D1-79970713E544}" type="pres">
      <dgm:prSet presAssocID="{1AD2BE73-FEC9-4850-A8BB-AAE8FB24D01C}" presName="imgShp" presStyleLbl="fgImgPlace1" presStyleIdx="3" presStyleCnt="8"/>
      <dgm:spPr/>
    </dgm:pt>
    <dgm:pt modelId="{EFBA4E5A-4B52-40AF-8AC6-431587B8A6FC}" type="pres">
      <dgm:prSet presAssocID="{1AD2BE73-FEC9-4850-A8BB-AAE8FB24D01C}" presName="txShp" presStyleLbl="node1" presStyleIdx="3" presStyleCnt="8">
        <dgm:presLayoutVars>
          <dgm:bulletEnabled val="1"/>
        </dgm:presLayoutVars>
      </dgm:prSet>
      <dgm:spPr/>
    </dgm:pt>
    <dgm:pt modelId="{47633C46-3702-4E05-B681-A0FD62EE2454}" type="pres">
      <dgm:prSet presAssocID="{13E4F7F1-020F-4226-8531-D3A79B5C219D}" presName="spacing" presStyleCnt="0"/>
      <dgm:spPr/>
    </dgm:pt>
    <dgm:pt modelId="{9F422460-71B4-40A2-81AA-497C8626CD20}" type="pres">
      <dgm:prSet presAssocID="{3341DF40-11C6-41FE-98A2-B0A0664C6ABA}" presName="composite" presStyleCnt="0"/>
      <dgm:spPr/>
    </dgm:pt>
    <dgm:pt modelId="{F336EFAB-AF26-4333-8E18-B048B11AA0DB}" type="pres">
      <dgm:prSet presAssocID="{3341DF40-11C6-41FE-98A2-B0A0664C6ABA}" presName="imgShp" presStyleLbl="fgImgPlace1" presStyleIdx="4" presStyleCnt="8"/>
      <dgm:spPr/>
    </dgm:pt>
    <dgm:pt modelId="{B84F78F9-211A-4E2D-96CD-D8B37E5F5C20}" type="pres">
      <dgm:prSet presAssocID="{3341DF40-11C6-41FE-98A2-B0A0664C6ABA}" presName="txShp" presStyleLbl="node1" presStyleIdx="4" presStyleCnt="8">
        <dgm:presLayoutVars>
          <dgm:bulletEnabled val="1"/>
        </dgm:presLayoutVars>
      </dgm:prSet>
      <dgm:spPr/>
    </dgm:pt>
    <dgm:pt modelId="{76FEF450-F856-484F-9F1B-BC6F65E03745}" type="pres">
      <dgm:prSet presAssocID="{62D492B6-5D86-48B5-B084-CDA2DC8B4B85}" presName="spacing" presStyleCnt="0"/>
      <dgm:spPr/>
    </dgm:pt>
    <dgm:pt modelId="{3E8C73F0-ED15-4A0E-9F13-C194BD49CC8C}" type="pres">
      <dgm:prSet presAssocID="{7F9DCF93-78F8-461D-9C46-334B680AE22D}" presName="composite" presStyleCnt="0"/>
      <dgm:spPr/>
    </dgm:pt>
    <dgm:pt modelId="{173A3F80-A973-4C10-B63F-88378D085D41}" type="pres">
      <dgm:prSet presAssocID="{7F9DCF93-78F8-461D-9C46-334B680AE22D}" presName="imgShp" presStyleLbl="fgImgPlace1" presStyleIdx="5" presStyleCnt="8"/>
      <dgm:spPr/>
    </dgm:pt>
    <dgm:pt modelId="{B5AA9FC7-AC85-4722-B42F-2E183A26D826}" type="pres">
      <dgm:prSet presAssocID="{7F9DCF93-78F8-461D-9C46-334B680AE22D}" presName="txShp" presStyleLbl="node1" presStyleIdx="5" presStyleCnt="8">
        <dgm:presLayoutVars>
          <dgm:bulletEnabled val="1"/>
        </dgm:presLayoutVars>
      </dgm:prSet>
      <dgm:spPr/>
    </dgm:pt>
    <dgm:pt modelId="{07C8EE56-3B2C-4766-944F-006B9B29511A}" type="pres">
      <dgm:prSet presAssocID="{2FEA2E93-B05E-4F9D-AA89-381E79299350}" presName="spacing" presStyleCnt="0"/>
      <dgm:spPr/>
    </dgm:pt>
    <dgm:pt modelId="{DDBF6A09-66BC-420B-A7D4-4E5FD80B8BF2}" type="pres">
      <dgm:prSet presAssocID="{E0292A65-9B45-4AEA-99E6-808084CBB093}" presName="composite" presStyleCnt="0"/>
      <dgm:spPr/>
    </dgm:pt>
    <dgm:pt modelId="{879C018F-C427-4660-A435-CBDFA0A6CBDC}" type="pres">
      <dgm:prSet presAssocID="{E0292A65-9B45-4AEA-99E6-808084CBB093}" presName="imgShp" presStyleLbl="fgImgPlace1" presStyleIdx="6" presStyleCnt="8"/>
      <dgm:spPr/>
    </dgm:pt>
    <dgm:pt modelId="{153DE484-D934-4F7B-B877-EEED5214D6CE}" type="pres">
      <dgm:prSet presAssocID="{E0292A65-9B45-4AEA-99E6-808084CBB093}" presName="txShp" presStyleLbl="node1" presStyleIdx="6" presStyleCnt="8">
        <dgm:presLayoutVars>
          <dgm:bulletEnabled val="1"/>
        </dgm:presLayoutVars>
      </dgm:prSet>
      <dgm:spPr/>
    </dgm:pt>
    <dgm:pt modelId="{F14BD3EA-EFFB-4A62-8D6A-29FC0480782A}" type="pres">
      <dgm:prSet presAssocID="{7908379F-0F66-4D44-85B0-002D81C7681E}" presName="spacing" presStyleCnt="0"/>
      <dgm:spPr/>
    </dgm:pt>
    <dgm:pt modelId="{911C7FB9-36F8-48D2-B34F-38438A3C9655}" type="pres">
      <dgm:prSet presAssocID="{68925902-758E-4406-BD58-6DF72BECDB04}" presName="composite" presStyleCnt="0"/>
      <dgm:spPr/>
    </dgm:pt>
    <dgm:pt modelId="{952F6440-EC00-4C84-BE06-7CE9E3D766FC}" type="pres">
      <dgm:prSet presAssocID="{68925902-758E-4406-BD58-6DF72BECDB04}" presName="imgShp" presStyleLbl="fgImgPlace1" presStyleIdx="7" presStyleCnt="8"/>
      <dgm:spPr/>
    </dgm:pt>
    <dgm:pt modelId="{AA958756-C057-4EAA-8E6A-7A865C2ABF06}" type="pres">
      <dgm:prSet presAssocID="{68925902-758E-4406-BD58-6DF72BECDB04}" presName="txShp" presStyleLbl="node1" presStyleIdx="7" presStyleCnt="8">
        <dgm:presLayoutVars>
          <dgm:bulletEnabled val="1"/>
        </dgm:presLayoutVars>
      </dgm:prSet>
      <dgm:spPr/>
    </dgm:pt>
  </dgm:ptLst>
  <dgm:cxnLst>
    <dgm:cxn modelId="{C33ED603-7A0A-4A5B-9892-E742AC25E6C0}" srcId="{BAE0CADE-3F9D-4E7A-A73A-5D349414D7B1}" destId="{1AD2BE73-FEC9-4850-A8BB-AAE8FB24D01C}" srcOrd="3" destOrd="0" parTransId="{A39CD62D-23F0-44ED-B5DD-F88867D4CD73}" sibTransId="{13E4F7F1-020F-4226-8531-D3A79B5C219D}"/>
    <dgm:cxn modelId="{87FF3508-5CA3-47D9-8519-00AAC767AE5B}" type="presOf" srcId="{1AD2BE73-FEC9-4850-A8BB-AAE8FB24D01C}" destId="{EFBA4E5A-4B52-40AF-8AC6-431587B8A6FC}" srcOrd="0" destOrd="0" presId="urn:microsoft.com/office/officeart/2005/8/layout/vList3"/>
    <dgm:cxn modelId="{89EF0C0E-A6F2-48FA-832B-753429FAFEC8}" type="presOf" srcId="{BAE0CADE-3F9D-4E7A-A73A-5D349414D7B1}" destId="{9064F9ED-6A2A-4670-B3F8-D39C56D87BE6}" srcOrd="0" destOrd="0" presId="urn:microsoft.com/office/officeart/2005/8/layout/vList3"/>
    <dgm:cxn modelId="{184E4610-51D6-4447-887A-3FD6BC921C43}" type="presOf" srcId="{68925902-758E-4406-BD58-6DF72BECDB04}" destId="{AA958756-C057-4EAA-8E6A-7A865C2ABF06}" srcOrd="0" destOrd="0" presId="urn:microsoft.com/office/officeart/2005/8/layout/vList3"/>
    <dgm:cxn modelId="{82E25D17-73DC-4CDE-B3AA-B285D0D2589B}" srcId="{BAE0CADE-3F9D-4E7A-A73A-5D349414D7B1}" destId="{C94EA7AE-AE35-4D75-8FAF-D659A493DB40}" srcOrd="2" destOrd="0" parTransId="{17391130-F1C3-4926-8FBA-E73E45609CCF}" sibTransId="{37FF3C7B-ABAB-4B99-ABC0-AAA6BA93F1AB}"/>
    <dgm:cxn modelId="{16E2E133-2BB9-4F4B-855D-79F6A61A2A7E}" type="presOf" srcId="{E0292A65-9B45-4AEA-99E6-808084CBB093}" destId="{153DE484-D934-4F7B-B877-EEED5214D6CE}" srcOrd="0" destOrd="0" presId="urn:microsoft.com/office/officeart/2005/8/layout/vList3"/>
    <dgm:cxn modelId="{8CAF1C3D-323D-45DB-9B72-F194F75C8F5C}" type="presOf" srcId="{B77F832A-A521-442E-8BA4-A842A578D10E}" destId="{D2B7D791-94B6-49E3-973F-D6412970F658}" srcOrd="0" destOrd="0" presId="urn:microsoft.com/office/officeart/2005/8/layout/vList3"/>
    <dgm:cxn modelId="{5C96FB3D-B0B7-4F49-9D04-CF8A438A9578}" srcId="{BAE0CADE-3F9D-4E7A-A73A-5D349414D7B1}" destId="{7F9DCF93-78F8-461D-9C46-334B680AE22D}" srcOrd="5" destOrd="0" parTransId="{29060072-6194-425A-BF86-D1E4DEABCFBA}" sibTransId="{2FEA2E93-B05E-4F9D-AA89-381E79299350}"/>
    <dgm:cxn modelId="{CB193B59-BA78-4E5A-94DE-399818314104}" type="presOf" srcId="{7F9DCF93-78F8-461D-9C46-334B680AE22D}" destId="{B5AA9FC7-AC85-4722-B42F-2E183A26D826}" srcOrd="0" destOrd="0" presId="urn:microsoft.com/office/officeart/2005/8/layout/vList3"/>
    <dgm:cxn modelId="{82024385-8C8F-40C9-BF1B-B2B9273A63E1}" srcId="{BAE0CADE-3F9D-4E7A-A73A-5D349414D7B1}" destId="{3341DF40-11C6-41FE-98A2-B0A0664C6ABA}" srcOrd="4" destOrd="0" parTransId="{5C57587A-EFD2-4275-9AB7-ED8E2E6C9E7A}" sibTransId="{62D492B6-5D86-48B5-B084-CDA2DC8B4B85}"/>
    <dgm:cxn modelId="{CC70F285-0AE9-42D6-A131-12037298E8D3}" srcId="{BAE0CADE-3F9D-4E7A-A73A-5D349414D7B1}" destId="{E0292A65-9B45-4AEA-99E6-808084CBB093}" srcOrd="6" destOrd="0" parTransId="{341866A9-C041-4E4A-BBE6-A421B28A689A}" sibTransId="{7908379F-0F66-4D44-85B0-002D81C7681E}"/>
    <dgm:cxn modelId="{F66CCD95-F3FF-4985-8253-BE0DA3FEBA21}" type="presOf" srcId="{C94EA7AE-AE35-4D75-8FAF-D659A493DB40}" destId="{4D9CA7B0-1D68-4933-99C7-C334D72B3702}" srcOrd="0" destOrd="0" presId="urn:microsoft.com/office/officeart/2005/8/layout/vList3"/>
    <dgm:cxn modelId="{5D75869A-D71E-476F-8755-3B53BBF6A4B7}" srcId="{BAE0CADE-3F9D-4E7A-A73A-5D349414D7B1}" destId="{D17E8381-58C5-4484-B52D-CAD33BAFC5B7}" srcOrd="0" destOrd="0" parTransId="{839BA07A-9AE6-4B58-96F4-13ADAC47331A}" sibTransId="{F920246C-CC68-40B0-A448-2EDA529647C8}"/>
    <dgm:cxn modelId="{13BB38B9-34F6-4845-B3BF-A77641C7FB0E}" type="presOf" srcId="{D17E8381-58C5-4484-B52D-CAD33BAFC5B7}" destId="{A7377232-70AD-4ABE-AB73-C709EC9F2667}" srcOrd="0" destOrd="0" presId="urn:microsoft.com/office/officeart/2005/8/layout/vList3"/>
    <dgm:cxn modelId="{F7FFDBBF-35D8-4CD0-A47E-4FABDCCE930D}" srcId="{BAE0CADE-3F9D-4E7A-A73A-5D349414D7B1}" destId="{68925902-758E-4406-BD58-6DF72BECDB04}" srcOrd="7" destOrd="0" parTransId="{52E7A8F3-C417-4DA7-B399-D43140940B5C}" sibTransId="{DCAB13ED-0CF9-4DF5-BCCD-012E00597AD4}"/>
    <dgm:cxn modelId="{F53E75C4-42A7-4855-B88A-DDED2BA1C9EB}" srcId="{BAE0CADE-3F9D-4E7A-A73A-5D349414D7B1}" destId="{B77F832A-A521-442E-8BA4-A842A578D10E}" srcOrd="1" destOrd="0" parTransId="{E96F4393-5436-4FE1-86C8-E39AD205FC00}" sibTransId="{B4CD37B7-CA75-46D9-AC2C-FCFCEE53947B}"/>
    <dgm:cxn modelId="{5344BCC6-BE46-4ADC-9EBA-6D36DDEAF1E6}" type="presOf" srcId="{3341DF40-11C6-41FE-98A2-B0A0664C6ABA}" destId="{B84F78F9-211A-4E2D-96CD-D8B37E5F5C20}" srcOrd="0" destOrd="0" presId="urn:microsoft.com/office/officeart/2005/8/layout/vList3"/>
    <dgm:cxn modelId="{AC5F4D57-77F0-4CCA-9825-11A8FB52FB35}" type="presParOf" srcId="{9064F9ED-6A2A-4670-B3F8-D39C56D87BE6}" destId="{0CC5D0BA-9E62-4BA7-BDE5-0DA54FFE81DD}" srcOrd="0" destOrd="0" presId="urn:microsoft.com/office/officeart/2005/8/layout/vList3"/>
    <dgm:cxn modelId="{5837B1BA-F8BD-461E-9D67-B8732595A590}" type="presParOf" srcId="{0CC5D0BA-9E62-4BA7-BDE5-0DA54FFE81DD}" destId="{A359F6F2-969F-489D-BCB6-3659D89DEF1E}" srcOrd="0" destOrd="0" presId="urn:microsoft.com/office/officeart/2005/8/layout/vList3"/>
    <dgm:cxn modelId="{AB94863A-8CF8-4BC3-AB67-98B85DFD944C}" type="presParOf" srcId="{0CC5D0BA-9E62-4BA7-BDE5-0DA54FFE81DD}" destId="{A7377232-70AD-4ABE-AB73-C709EC9F2667}" srcOrd="1" destOrd="0" presId="urn:microsoft.com/office/officeart/2005/8/layout/vList3"/>
    <dgm:cxn modelId="{842D587C-F2EE-4BB0-8F1F-FEF0F73A1572}" type="presParOf" srcId="{9064F9ED-6A2A-4670-B3F8-D39C56D87BE6}" destId="{ACFABA9B-AA64-42BE-B0C4-A7D551B536EA}" srcOrd="1" destOrd="0" presId="urn:microsoft.com/office/officeart/2005/8/layout/vList3"/>
    <dgm:cxn modelId="{C21E6D71-2D1D-4F4D-9327-8F739FC83CF0}" type="presParOf" srcId="{9064F9ED-6A2A-4670-B3F8-D39C56D87BE6}" destId="{A3A13238-9645-401D-AD26-3728A28BDD62}" srcOrd="2" destOrd="0" presId="urn:microsoft.com/office/officeart/2005/8/layout/vList3"/>
    <dgm:cxn modelId="{C4450A82-5AAC-496E-AEE4-AED091B4EF8D}" type="presParOf" srcId="{A3A13238-9645-401D-AD26-3728A28BDD62}" destId="{D4E604A9-90D0-43AA-97D1-6F1964D559E3}" srcOrd="0" destOrd="0" presId="urn:microsoft.com/office/officeart/2005/8/layout/vList3"/>
    <dgm:cxn modelId="{9AEF0DDB-9B6D-4DBE-B114-1275BBB5CBBF}" type="presParOf" srcId="{A3A13238-9645-401D-AD26-3728A28BDD62}" destId="{D2B7D791-94B6-49E3-973F-D6412970F658}" srcOrd="1" destOrd="0" presId="urn:microsoft.com/office/officeart/2005/8/layout/vList3"/>
    <dgm:cxn modelId="{AF9E8C77-447D-4B91-8E0F-C9EA686740F5}" type="presParOf" srcId="{9064F9ED-6A2A-4670-B3F8-D39C56D87BE6}" destId="{6402C022-133D-4E62-8151-AE47C4A6E93F}" srcOrd="3" destOrd="0" presId="urn:microsoft.com/office/officeart/2005/8/layout/vList3"/>
    <dgm:cxn modelId="{082506F1-2129-4306-BA8F-EF8238577ECB}" type="presParOf" srcId="{9064F9ED-6A2A-4670-B3F8-D39C56D87BE6}" destId="{634CDFDA-E266-4D01-AA5B-A368C00F5B4F}" srcOrd="4" destOrd="0" presId="urn:microsoft.com/office/officeart/2005/8/layout/vList3"/>
    <dgm:cxn modelId="{1EFAA737-09C0-445A-8B30-241C7A2CB3EE}" type="presParOf" srcId="{634CDFDA-E266-4D01-AA5B-A368C00F5B4F}" destId="{AE3EC365-2344-4AE8-9B01-B2D47F1A2AC6}" srcOrd="0" destOrd="0" presId="urn:microsoft.com/office/officeart/2005/8/layout/vList3"/>
    <dgm:cxn modelId="{4F3F5220-4D03-4F13-A347-B54C08057FA3}" type="presParOf" srcId="{634CDFDA-E266-4D01-AA5B-A368C00F5B4F}" destId="{4D9CA7B0-1D68-4933-99C7-C334D72B3702}" srcOrd="1" destOrd="0" presId="urn:microsoft.com/office/officeart/2005/8/layout/vList3"/>
    <dgm:cxn modelId="{C160B472-A0F1-423A-97A8-8E351881440C}" type="presParOf" srcId="{9064F9ED-6A2A-4670-B3F8-D39C56D87BE6}" destId="{6BB7778E-B67D-40AD-B116-EF96B8A900AF}" srcOrd="5" destOrd="0" presId="urn:microsoft.com/office/officeart/2005/8/layout/vList3"/>
    <dgm:cxn modelId="{C6D2F0A2-96CB-49A8-80A8-54523F2543C5}" type="presParOf" srcId="{9064F9ED-6A2A-4670-B3F8-D39C56D87BE6}" destId="{6D81C1F5-84E0-45C1-84EC-73A3F57C278E}" srcOrd="6" destOrd="0" presId="urn:microsoft.com/office/officeart/2005/8/layout/vList3"/>
    <dgm:cxn modelId="{D15AD35B-0CDF-428A-A439-573C2F7DD932}" type="presParOf" srcId="{6D81C1F5-84E0-45C1-84EC-73A3F57C278E}" destId="{B4000F71-4EB1-440B-82D1-79970713E544}" srcOrd="0" destOrd="0" presId="urn:microsoft.com/office/officeart/2005/8/layout/vList3"/>
    <dgm:cxn modelId="{12DA3C3F-F92B-4544-85D4-1B549448134B}" type="presParOf" srcId="{6D81C1F5-84E0-45C1-84EC-73A3F57C278E}" destId="{EFBA4E5A-4B52-40AF-8AC6-431587B8A6FC}" srcOrd="1" destOrd="0" presId="urn:microsoft.com/office/officeart/2005/8/layout/vList3"/>
    <dgm:cxn modelId="{ED5A52AE-49B1-4B10-B834-67753C2C8431}" type="presParOf" srcId="{9064F9ED-6A2A-4670-B3F8-D39C56D87BE6}" destId="{47633C46-3702-4E05-B681-A0FD62EE2454}" srcOrd="7" destOrd="0" presId="urn:microsoft.com/office/officeart/2005/8/layout/vList3"/>
    <dgm:cxn modelId="{3CCE0133-F94C-4623-A7AB-E47433D60F21}" type="presParOf" srcId="{9064F9ED-6A2A-4670-B3F8-D39C56D87BE6}" destId="{9F422460-71B4-40A2-81AA-497C8626CD20}" srcOrd="8" destOrd="0" presId="urn:microsoft.com/office/officeart/2005/8/layout/vList3"/>
    <dgm:cxn modelId="{F3AE6B81-E01F-4ED5-B670-DE70BE064469}" type="presParOf" srcId="{9F422460-71B4-40A2-81AA-497C8626CD20}" destId="{F336EFAB-AF26-4333-8E18-B048B11AA0DB}" srcOrd="0" destOrd="0" presId="urn:microsoft.com/office/officeart/2005/8/layout/vList3"/>
    <dgm:cxn modelId="{76F04A0C-FCFD-44B3-914F-91B0413BADC6}" type="presParOf" srcId="{9F422460-71B4-40A2-81AA-497C8626CD20}" destId="{B84F78F9-211A-4E2D-96CD-D8B37E5F5C20}" srcOrd="1" destOrd="0" presId="urn:microsoft.com/office/officeart/2005/8/layout/vList3"/>
    <dgm:cxn modelId="{B20D3B72-595E-4313-A955-1A73DF0B4EF0}" type="presParOf" srcId="{9064F9ED-6A2A-4670-B3F8-D39C56D87BE6}" destId="{76FEF450-F856-484F-9F1B-BC6F65E03745}" srcOrd="9" destOrd="0" presId="urn:microsoft.com/office/officeart/2005/8/layout/vList3"/>
    <dgm:cxn modelId="{7FE6AE3B-3C73-4CCA-BEA6-208391284888}" type="presParOf" srcId="{9064F9ED-6A2A-4670-B3F8-D39C56D87BE6}" destId="{3E8C73F0-ED15-4A0E-9F13-C194BD49CC8C}" srcOrd="10" destOrd="0" presId="urn:microsoft.com/office/officeart/2005/8/layout/vList3"/>
    <dgm:cxn modelId="{F59C4BFE-D030-4FE3-9598-EC52FDD20790}" type="presParOf" srcId="{3E8C73F0-ED15-4A0E-9F13-C194BD49CC8C}" destId="{173A3F80-A973-4C10-B63F-88378D085D41}" srcOrd="0" destOrd="0" presId="urn:microsoft.com/office/officeart/2005/8/layout/vList3"/>
    <dgm:cxn modelId="{D166F30C-935A-49B7-95D7-6651786A39E5}" type="presParOf" srcId="{3E8C73F0-ED15-4A0E-9F13-C194BD49CC8C}" destId="{B5AA9FC7-AC85-4722-B42F-2E183A26D826}" srcOrd="1" destOrd="0" presId="urn:microsoft.com/office/officeart/2005/8/layout/vList3"/>
    <dgm:cxn modelId="{E82F52AC-86E7-4968-9E38-4CE58F0E4C4E}" type="presParOf" srcId="{9064F9ED-6A2A-4670-B3F8-D39C56D87BE6}" destId="{07C8EE56-3B2C-4766-944F-006B9B29511A}" srcOrd="11" destOrd="0" presId="urn:microsoft.com/office/officeart/2005/8/layout/vList3"/>
    <dgm:cxn modelId="{B30DAD59-2CEE-4830-A20A-7986B111943A}" type="presParOf" srcId="{9064F9ED-6A2A-4670-B3F8-D39C56D87BE6}" destId="{DDBF6A09-66BC-420B-A7D4-4E5FD80B8BF2}" srcOrd="12" destOrd="0" presId="urn:microsoft.com/office/officeart/2005/8/layout/vList3"/>
    <dgm:cxn modelId="{4478BC05-1A67-44A0-8FAA-9728537ED0AB}" type="presParOf" srcId="{DDBF6A09-66BC-420B-A7D4-4E5FD80B8BF2}" destId="{879C018F-C427-4660-A435-CBDFA0A6CBDC}" srcOrd="0" destOrd="0" presId="urn:microsoft.com/office/officeart/2005/8/layout/vList3"/>
    <dgm:cxn modelId="{A1CC401F-0085-41F4-9B60-5CAA554F1783}" type="presParOf" srcId="{DDBF6A09-66BC-420B-A7D4-4E5FD80B8BF2}" destId="{153DE484-D934-4F7B-B877-EEED5214D6CE}" srcOrd="1" destOrd="0" presId="urn:microsoft.com/office/officeart/2005/8/layout/vList3"/>
    <dgm:cxn modelId="{DA9E7D6B-F9C9-4531-BD11-59C73B3B7917}" type="presParOf" srcId="{9064F9ED-6A2A-4670-B3F8-D39C56D87BE6}" destId="{F14BD3EA-EFFB-4A62-8D6A-29FC0480782A}" srcOrd="13" destOrd="0" presId="urn:microsoft.com/office/officeart/2005/8/layout/vList3"/>
    <dgm:cxn modelId="{0B688296-4270-4D8A-98D0-C833152B0003}" type="presParOf" srcId="{9064F9ED-6A2A-4670-B3F8-D39C56D87BE6}" destId="{911C7FB9-36F8-48D2-B34F-38438A3C9655}" srcOrd="14" destOrd="0" presId="urn:microsoft.com/office/officeart/2005/8/layout/vList3"/>
    <dgm:cxn modelId="{E2496A12-6BE6-46EF-A211-0FA02DD38D23}" type="presParOf" srcId="{911C7FB9-36F8-48D2-B34F-38438A3C9655}" destId="{952F6440-EC00-4C84-BE06-7CE9E3D766FC}" srcOrd="0" destOrd="0" presId="urn:microsoft.com/office/officeart/2005/8/layout/vList3"/>
    <dgm:cxn modelId="{AA2CBC1A-E39E-4A4C-9EF8-3452BABF3257}" type="presParOf" srcId="{911C7FB9-36F8-48D2-B34F-38438A3C9655}" destId="{AA958756-C057-4EAA-8E6A-7A865C2ABF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7DC250-A69E-4255-8922-D191BF4A6570}" type="doc">
      <dgm:prSet loTypeId="urn:microsoft.com/office/officeart/2005/8/layout/hProcess11" loCatId="process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01C68922-4FD7-4330-97E1-86672A4AFAC7}">
      <dgm:prSet phldrT="[Text]" custT="1"/>
      <dgm:spPr/>
      <dgm:t>
        <a:bodyPr/>
        <a:lstStyle/>
        <a:p>
          <a:r>
            <a:rPr lang="fr-FR" sz="1800" b="1" dirty="0">
              <a:solidFill>
                <a:srgbClr val="2300C8"/>
              </a:solidFill>
            </a:rPr>
            <a:t>EPARGNE  GESTION</a:t>
          </a:r>
        </a:p>
      </dgm:t>
    </dgm:pt>
    <dgm:pt modelId="{669648BA-0F7C-4633-89A6-338F74C41035}" type="parTrans" cxnId="{9303E50C-7A8D-4A54-8BD2-354D0AFCE58B}">
      <dgm:prSet/>
      <dgm:spPr/>
      <dgm:t>
        <a:bodyPr/>
        <a:lstStyle/>
        <a:p>
          <a:endParaRPr lang="fr-FR" sz="1800"/>
        </a:p>
      </dgm:t>
    </dgm:pt>
    <dgm:pt modelId="{064D26F2-7B2B-4A2D-9DCB-0E9B41AB3C0B}" type="sibTrans" cxnId="{9303E50C-7A8D-4A54-8BD2-354D0AFCE58B}">
      <dgm:prSet/>
      <dgm:spPr/>
      <dgm:t>
        <a:bodyPr/>
        <a:lstStyle/>
        <a:p>
          <a:endParaRPr lang="fr-FR" sz="1800"/>
        </a:p>
      </dgm:t>
    </dgm:pt>
    <dgm:pt modelId="{8BB978F8-FF77-4369-933C-B5178302639F}">
      <dgm:prSet phldrT="[Text]" custT="1"/>
      <dgm:spPr/>
      <dgm:t>
        <a:bodyPr/>
        <a:lstStyle/>
        <a:p>
          <a:r>
            <a:rPr lang="fr-FR" sz="1800" b="1" dirty="0">
              <a:solidFill>
                <a:srgbClr val="2300C8"/>
              </a:solidFill>
            </a:rPr>
            <a:t>EPARGNE BRUTE</a:t>
          </a:r>
        </a:p>
      </dgm:t>
    </dgm:pt>
    <dgm:pt modelId="{7A151357-352D-4D21-9279-5CECBFB526A1}" type="sibTrans" cxnId="{01A7B4E6-7A1F-4A71-8559-7381127335FE}">
      <dgm:prSet/>
      <dgm:spPr/>
      <dgm:t>
        <a:bodyPr/>
        <a:lstStyle/>
        <a:p>
          <a:endParaRPr lang="fr-FR" sz="1800"/>
        </a:p>
      </dgm:t>
    </dgm:pt>
    <dgm:pt modelId="{C8C689F9-FC62-46FC-8D72-DA7DCE5B6F40}" type="parTrans" cxnId="{01A7B4E6-7A1F-4A71-8559-7381127335FE}">
      <dgm:prSet/>
      <dgm:spPr/>
      <dgm:t>
        <a:bodyPr/>
        <a:lstStyle/>
        <a:p>
          <a:endParaRPr lang="fr-FR" sz="1800"/>
        </a:p>
      </dgm:t>
    </dgm:pt>
    <dgm:pt modelId="{5656183D-36E2-4EAA-A389-68B6FB97B45A}">
      <dgm:prSet phldrT="[Text]"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fr-FR" sz="1800" b="1" dirty="0">
              <a:solidFill>
                <a:srgbClr val="2300C8"/>
              </a:solidFill>
            </a:rPr>
            <a:t>EPARGNE NETTE</a:t>
          </a:r>
        </a:p>
      </dgm:t>
    </dgm:pt>
    <dgm:pt modelId="{F9BBF772-B705-4332-A08B-17880ED34B5C}" type="sibTrans" cxnId="{2B13D18D-A691-42D2-A73A-1A6AFF56B94C}">
      <dgm:prSet/>
      <dgm:spPr/>
      <dgm:t>
        <a:bodyPr/>
        <a:lstStyle/>
        <a:p>
          <a:endParaRPr lang="fr-FR" sz="1800"/>
        </a:p>
      </dgm:t>
    </dgm:pt>
    <dgm:pt modelId="{1F731D37-F1EC-4F18-BBE8-723079233FC9}" type="parTrans" cxnId="{2B13D18D-A691-42D2-A73A-1A6AFF56B94C}">
      <dgm:prSet/>
      <dgm:spPr/>
      <dgm:t>
        <a:bodyPr/>
        <a:lstStyle/>
        <a:p>
          <a:endParaRPr lang="fr-FR" sz="1800"/>
        </a:p>
      </dgm:t>
    </dgm:pt>
    <dgm:pt modelId="{4F05259A-FDD2-4822-AC19-A35FCBB0A51D}" type="pres">
      <dgm:prSet presAssocID="{F77DC250-A69E-4255-8922-D191BF4A6570}" presName="Name0" presStyleCnt="0">
        <dgm:presLayoutVars>
          <dgm:dir/>
          <dgm:resizeHandles val="exact"/>
        </dgm:presLayoutVars>
      </dgm:prSet>
      <dgm:spPr/>
    </dgm:pt>
    <dgm:pt modelId="{2E1FFBA7-B554-454B-8621-595BB8AA7BFF}" type="pres">
      <dgm:prSet presAssocID="{F77DC250-A69E-4255-8922-D191BF4A6570}" presName="arrow" presStyleLbl="bgShp" presStyleIdx="0" presStyleCnt="1" custLinFactNeighborX="-1245" custLinFactNeighborY="362"/>
      <dgm:spPr>
        <a:solidFill>
          <a:schemeClr val="tx2">
            <a:lumMod val="75000"/>
          </a:schemeClr>
        </a:solidFill>
      </dgm:spPr>
    </dgm:pt>
    <dgm:pt modelId="{A626C691-2D64-48E2-9A96-A476B2CA56D7}" type="pres">
      <dgm:prSet presAssocID="{F77DC250-A69E-4255-8922-D191BF4A6570}" presName="points" presStyleCnt="0"/>
      <dgm:spPr/>
    </dgm:pt>
    <dgm:pt modelId="{BA97277F-11C6-4C8C-A66E-6345F3E12080}" type="pres">
      <dgm:prSet presAssocID="{01C68922-4FD7-4330-97E1-86672A4AFAC7}" presName="compositeA" presStyleCnt="0"/>
      <dgm:spPr/>
    </dgm:pt>
    <dgm:pt modelId="{13F79028-C312-47FE-9619-C195C9C1B3EF}" type="pres">
      <dgm:prSet presAssocID="{01C68922-4FD7-4330-97E1-86672A4AFAC7}" presName="textA" presStyleLbl="revTx" presStyleIdx="0" presStyleCnt="3" custScaleY="45652" custLinFactNeighborX="-151" custLinFactNeighborY="41194">
        <dgm:presLayoutVars>
          <dgm:bulletEnabled val="1"/>
        </dgm:presLayoutVars>
      </dgm:prSet>
      <dgm:spPr/>
    </dgm:pt>
    <dgm:pt modelId="{18AB4D37-9789-4114-9838-7C56D98031CD}" type="pres">
      <dgm:prSet presAssocID="{01C68922-4FD7-4330-97E1-86672A4AFAC7}" presName="circleA" presStyleLbl="node1" presStyleIdx="0" presStyleCnt="3" custLinFactNeighborX="-23262" custLinFactNeighborY="52163"/>
      <dgm:spPr>
        <a:solidFill>
          <a:srgbClr val="00B050"/>
        </a:solidFill>
      </dgm:spPr>
    </dgm:pt>
    <dgm:pt modelId="{46CA768C-5B1B-4268-A1AD-E7199C531776}" type="pres">
      <dgm:prSet presAssocID="{01C68922-4FD7-4330-97E1-86672A4AFAC7}" presName="spaceA" presStyleCnt="0"/>
      <dgm:spPr/>
    </dgm:pt>
    <dgm:pt modelId="{B02428FD-2C06-4A4F-8A6F-E814B5E88951}" type="pres">
      <dgm:prSet presAssocID="{064D26F2-7B2B-4A2D-9DCB-0E9B41AB3C0B}" presName="space" presStyleCnt="0"/>
      <dgm:spPr/>
    </dgm:pt>
    <dgm:pt modelId="{DB559B2B-FFBF-466D-AEE4-86F439B41430}" type="pres">
      <dgm:prSet presAssocID="{8BB978F8-FF77-4369-933C-B5178302639F}" presName="compositeB" presStyleCnt="0"/>
      <dgm:spPr/>
    </dgm:pt>
    <dgm:pt modelId="{33240EFD-0ED4-4DC8-BB56-9BF623E3DD44}" type="pres">
      <dgm:prSet presAssocID="{8BB978F8-FF77-4369-933C-B5178302639F}" presName="textB" presStyleLbl="revTx" presStyleIdx="1" presStyleCnt="3" custScaleY="30435" custLinFactY="-63827" custLinFactNeighborX="-10030" custLinFactNeighborY="-100000">
        <dgm:presLayoutVars>
          <dgm:bulletEnabled val="1"/>
        </dgm:presLayoutVars>
      </dgm:prSet>
      <dgm:spPr/>
    </dgm:pt>
    <dgm:pt modelId="{9E20B6FB-4E6D-4C91-A740-E734B2916D4A}" type="pres">
      <dgm:prSet presAssocID="{8BB978F8-FF77-4369-933C-B5178302639F}" presName="circleB" presStyleLbl="node1" presStyleIdx="1" presStyleCnt="3" custLinFactNeighborX="-60507" custLinFactNeighborY="-71750"/>
      <dgm:spPr>
        <a:solidFill>
          <a:srgbClr val="00B050"/>
        </a:solidFill>
      </dgm:spPr>
    </dgm:pt>
    <dgm:pt modelId="{C9B9B4F1-D97C-4764-979B-090A9C849BA6}" type="pres">
      <dgm:prSet presAssocID="{8BB978F8-FF77-4369-933C-B5178302639F}" presName="spaceB" presStyleCnt="0"/>
      <dgm:spPr/>
    </dgm:pt>
    <dgm:pt modelId="{D698A0B9-C2F2-4505-8341-BD933BF012F0}" type="pres">
      <dgm:prSet presAssocID="{7A151357-352D-4D21-9279-5CECBFB526A1}" presName="space" presStyleCnt="0"/>
      <dgm:spPr/>
    </dgm:pt>
    <dgm:pt modelId="{4BF81505-446D-4781-8A11-046333C09CA1}" type="pres">
      <dgm:prSet presAssocID="{5656183D-36E2-4EAA-A389-68B6FB97B45A}" presName="compositeA" presStyleCnt="0"/>
      <dgm:spPr/>
    </dgm:pt>
    <dgm:pt modelId="{9F47854E-D410-4F4C-A0BE-8654A37AB54F}" type="pres">
      <dgm:prSet presAssocID="{5656183D-36E2-4EAA-A389-68B6FB97B45A}" presName="textA" presStyleLbl="revTx" presStyleIdx="2" presStyleCnt="3" custScaleY="34783" custLinFactNeighborX="-15153" custLinFactNeighborY="49434">
        <dgm:presLayoutVars>
          <dgm:bulletEnabled val="1"/>
        </dgm:presLayoutVars>
      </dgm:prSet>
      <dgm:spPr/>
    </dgm:pt>
    <dgm:pt modelId="{B5F0E547-C34F-4EAA-8094-DDA8AF496994}" type="pres">
      <dgm:prSet presAssocID="{5656183D-36E2-4EAA-A389-68B6FB97B45A}" presName="circleA" presStyleLbl="node1" presStyleIdx="2" presStyleCnt="3" custScaleY="92753" custLinFactNeighborX="-54273" custLinFactNeighborY="59409"/>
      <dgm:spPr>
        <a:solidFill>
          <a:srgbClr val="00B050"/>
        </a:solidFill>
      </dgm:spPr>
    </dgm:pt>
    <dgm:pt modelId="{ED1AD661-EE02-4D0F-A90A-4BFE800AEE05}" type="pres">
      <dgm:prSet presAssocID="{5656183D-36E2-4EAA-A389-68B6FB97B45A}" presName="spaceA" presStyleCnt="0"/>
      <dgm:spPr/>
    </dgm:pt>
  </dgm:ptLst>
  <dgm:cxnLst>
    <dgm:cxn modelId="{9303E50C-7A8D-4A54-8BD2-354D0AFCE58B}" srcId="{F77DC250-A69E-4255-8922-D191BF4A6570}" destId="{01C68922-4FD7-4330-97E1-86672A4AFAC7}" srcOrd="0" destOrd="0" parTransId="{669648BA-0F7C-4633-89A6-338F74C41035}" sibTransId="{064D26F2-7B2B-4A2D-9DCB-0E9B41AB3C0B}"/>
    <dgm:cxn modelId="{F2F1E427-B3EA-4FAB-9C69-1621493585C3}" type="presOf" srcId="{01C68922-4FD7-4330-97E1-86672A4AFAC7}" destId="{13F79028-C312-47FE-9619-C195C9C1B3EF}" srcOrd="0" destOrd="0" presId="urn:microsoft.com/office/officeart/2005/8/layout/hProcess11"/>
    <dgm:cxn modelId="{2B13D18D-A691-42D2-A73A-1A6AFF56B94C}" srcId="{F77DC250-A69E-4255-8922-D191BF4A6570}" destId="{5656183D-36E2-4EAA-A389-68B6FB97B45A}" srcOrd="2" destOrd="0" parTransId="{1F731D37-F1EC-4F18-BBE8-723079233FC9}" sibTransId="{F9BBF772-B705-4332-A08B-17880ED34B5C}"/>
    <dgm:cxn modelId="{2B155CAD-A8CC-4C25-990F-0895F45D4310}" type="presOf" srcId="{F77DC250-A69E-4255-8922-D191BF4A6570}" destId="{4F05259A-FDD2-4822-AC19-A35FCBB0A51D}" srcOrd="0" destOrd="0" presId="urn:microsoft.com/office/officeart/2005/8/layout/hProcess11"/>
    <dgm:cxn modelId="{26D7F4CC-9F50-477F-A512-F260F69470CF}" type="presOf" srcId="{8BB978F8-FF77-4369-933C-B5178302639F}" destId="{33240EFD-0ED4-4DC8-BB56-9BF623E3DD44}" srcOrd="0" destOrd="0" presId="urn:microsoft.com/office/officeart/2005/8/layout/hProcess11"/>
    <dgm:cxn modelId="{90EA4AD1-4475-4631-B5E5-4CFBA05A06B8}" type="presOf" srcId="{5656183D-36E2-4EAA-A389-68B6FB97B45A}" destId="{9F47854E-D410-4F4C-A0BE-8654A37AB54F}" srcOrd="0" destOrd="0" presId="urn:microsoft.com/office/officeart/2005/8/layout/hProcess11"/>
    <dgm:cxn modelId="{01A7B4E6-7A1F-4A71-8559-7381127335FE}" srcId="{F77DC250-A69E-4255-8922-D191BF4A6570}" destId="{8BB978F8-FF77-4369-933C-B5178302639F}" srcOrd="1" destOrd="0" parTransId="{C8C689F9-FC62-46FC-8D72-DA7DCE5B6F40}" sibTransId="{7A151357-352D-4D21-9279-5CECBFB526A1}"/>
    <dgm:cxn modelId="{1CA3DBBA-5600-4A16-8483-4ECA15402ECD}" type="presParOf" srcId="{4F05259A-FDD2-4822-AC19-A35FCBB0A51D}" destId="{2E1FFBA7-B554-454B-8621-595BB8AA7BFF}" srcOrd="0" destOrd="0" presId="urn:microsoft.com/office/officeart/2005/8/layout/hProcess11"/>
    <dgm:cxn modelId="{9353B09E-541B-46B4-99E5-EBCC201927FA}" type="presParOf" srcId="{4F05259A-FDD2-4822-AC19-A35FCBB0A51D}" destId="{A626C691-2D64-48E2-9A96-A476B2CA56D7}" srcOrd="1" destOrd="0" presId="urn:microsoft.com/office/officeart/2005/8/layout/hProcess11"/>
    <dgm:cxn modelId="{7433FB14-5DCC-48F4-88C1-924E79C68025}" type="presParOf" srcId="{A626C691-2D64-48E2-9A96-A476B2CA56D7}" destId="{BA97277F-11C6-4C8C-A66E-6345F3E12080}" srcOrd="0" destOrd="0" presId="urn:microsoft.com/office/officeart/2005/8/layout/hProcess11"/>
    <dgm:cxn modelId="{424540DD-AA72-4FE7-ACC2-F5DDE6D00E18}" type="presParOf" srcId="{BA97277F-11C6-4C8C-A66E-6345F3E12080}" destId="{13F79028-C312-47FE-9619-C195C9C1B3EF}" srcOrd="0" destOrd="0" presId="urn:microsoft.com/office/officeart/2005/8/layout/hProcess11"/>
    <dgm:cxn modelId="{B6B79B92-6CFB-465A-8113-725A34011EE4}" type="presParOf" srcId="{BA97277F-11C6-4C8C-A66E-6345F3E12080}" destId="{18AB4D37-9789-4114-9838-7C56D98031CD}" srcOrd="1" destOrd="0" presId="urn:microsoft.com/office/officeart/2005/8/layout/hProcess11"/>
    <dgm:cxn modelId="{2E0FC66B-2765-4FBB-B9F6-FDE3D04F85AF}" type="presParOf" srcId="{BA97277F-11C6-4C8C-A66E-6345F3E12080}" destId="{46CA768C-5B1B-4268-A1AD-E7199C531776}" srcOrd="2" destOrd="0" presId="urn:microsoft.com/office/officeart/2005/8/layout/hProcess11"/>
    <dgm:cxn modelId="{0087B6AB-1F44-481C-8EB9-912A8C2BEA75}" type="presParOf" srcId="{A626C691-2D64-48E2-9A96-A476B2CA56D7}" destId="{B02428FD-2C06-4A4F-8A6F-E814B5E88951}" srcOrd="1" destOrd="0" presId="urn:microsoft.com/office/officeart/2005/8/layout/hProcess11"/>
    <dgm:cxn modelId="{82E9B003-EC47-46C3-89B8-DD1C0FF59626}" type="presParOf" srcId="{A626C691-2D64-48E2-9A96-A476B2CA56D7}" destId="{DB559B2B-FFBF-466D-AEE4-86F439B41430}" srcOrd="2" destOrd="0" presId="urn:microsoft.com/office/officeart/2005/8/layout/hProcess11"/>
    <dgm:cxn modelId="{51F3613A-10A5-41D5-811E-8C7C12DDD203}" type="presParOf" srcId="{DB559B2B-FFBF-466D-AEE4-86F439B41430}" destId="{33240EFD-0ED4-4DC8-BB56-9BF623E3DD44}" srcOrd="0" destOrd="0" presId="urn:microsoft.com/office/officeart/2005/8/layout/hProcess11"/>
    <dgm:cxn modelId="{6F523CB3-644E-4FAF-9918-1DE41FAF93AA}" type="presParOf" srcId="{DB559B2B-FFBF-466D-AEE4-86F439B41430}" destId="{9E20B6FB-4E6D-4C91-A740-E734B2916D4A}" srcOrd="1" destOrd="0" presId="urn:microsoft.com/office/officeart/2005/8/layout/hProcess11"/>
    <dgm:cxn modelId="{EEE7CA6F-0E03-4241-9402-F4048E859C71}" type="presParOf" srcId="{DB559B2B-FFBF-466D-AEE4-86F439B41430}" destId="{C9B9B4F1-D97C-4764-979B-090A9C849BA6}" srcOrd="2" destOrd="0" presId="urn:microsoft.com/office/officeart/2005/8/layout/hProcess11"/>
    <dgm:cxn modelId="{CE760B7F-72BE-4EBF-B7F8-5AD48D773CC6}" type="presParOf" srcId="{A626C691-2D64-48E2-9A96-A476B2CA56D7}" destId="{D698A0B9-C2F2-4505-8341-BD933BF012F0}" srcOrd="3" destOrd="0" presId="urn:microsoft.com/office/officeart/2005/8/layout/hProcess11"/>
    <dgm:cxn modelId="{7128BCB2-E577-4144-89F6-D0D1D7E20B6C}" type="presParOf" srcId="{A626C691-2D64-48E2-9A96-A476B2CA56D7}" destId="{4BF81505-446D-4781-8A11-046333C09CA1}" srcOrd="4" destOrd="0" presId="urn:microsoft.com/office/officeart/2005/8/layout/hProcess11"/>
    <dgm:cxn modelId="{1C4F315D-7918-46CE-B8FE-FBDA7C9D01E6}" type="presParOf" srcId="{4BF81505-446D-4781-8A11-046333C09CA1}" destId="{9F47854E-D410-4F4C-A0BE-8654A37AB54F}" srcOrd="0" destOrd="0" presId="urn:microsoft.com/office/officeart/2005/8/layout/hProcess11"/>
    <dgm:cxn modelId="{E7DF6FD7-E3A6-4A78-8E66-46393108200D}" type="presParOf" srcId="{4BF81505-446D-4781-8A11-046333C09CA1}" destId="{B5F0E547-C34F-4EAA-8094-DDA8AF496994}" srcOrd="1" destOrd="0" presId="urn:microsoft.com/office/officeart/2005/8/layout/hProcess11"/>
    <dgm:cxn modelId="{F365B690-1902-4435-9CEC-609C1DFD06AA}" type="presParOf" srcId="{4BF81505-446D-4781-8A11-046333C09CA1}" destId="{ED1AD661-EE02-4D0F-A90A-4BFE800AEE0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77232-70AD-4ABE-AB73-C709EC9F2667}">
      <dsp:nvSpPr>
        <dsp:cNvPr id="0" name=""/>
        <dsp:cNvSpPr/>
      </dsp:nvSpPr>
      <dsp:spPr>
        <a:xfrm rot="10800000">
          <a:off x="1136624" y="484"/>
          <a:ext cx="4053840" cy="462178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2300C8"/>
              </a:solidFill>
            </a:rPr>
            <a:t>Main d’œuvre 51,85%</a:t>
          </a:r>
        </a:p>
      </dsp:txBody>
      <dsp:txXfrm rot="10800000">
        <a:off x="1252168" y="484"/>
        <a:ext cx="3938296" cy="462178"/>
      </dsp:txXfrm>
    </dsp:sp>
    <dsp:sp modelId="{A359F6F2-969F-489D-BCB6-3659D89DEF1E}">
      <dsp:nvSpPr>
        <dsp:cNvPr id="0" name=""/>
        <dsp:cNvSpPr/>
      </dsp:nvSpPr>
      <dsp:spPr>
        <a:xfrm>
          <a:off x="905535" y="484"/>
          <a:ext cx="462178" cy="4621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7D791-94B6-49E3-973F-D6412970F658}">
      <dsp:nvSpPr>
        <dsp:cNvPr id="0" name=""/>
        <dsp:cNvSpPr/>
      </dsp:nvSpPr>
      <dsp:spPr>
        <a:xfrm rot="10800000">
          <a:off x="1136624" y="600626"/>
          <a:ext cx="4053840" cy="462178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2300C8"/>
              </a:solidFill>
            </a:rPr>
            <a:t>Participation externe 17,16%</a:t>
          </a:r>
        </a:p>
      </dsp:txBody>
      <dsp:txXfrm rot="10800000">
        <a:off x="1252168" y="600626"/>
        <a:ext cx="3938296" cy="462178"/>
      </dsp:txXfrm>
    </dsp:sp>
    <dsp:sp modelId="{D4E604A9-90D0-43AA-97D1-6F1964D559E3}">
      <dsp:nvSpPr>
        <dsp:cNvPr id="0" name=""/>
        <dsp:cNvSpPr/>
      </dsp:nvSpPr>
      <dsp:spPr>
        <a:xfrm>
          <a:off x="905535" y="600626"/>
          <a:ext cx="462178" cy="4621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CA7B0-1D68-4933-99C7-C334D72B3702}">
      <dsp:nvSpPr>
        <dsp:cNvPr id="0" name=""/>
        <dsp:cNvSpPr/>
      </dsp:nvSpPr>
      <dsp:spPr>
        <a:xfrm rot="10800000">
          <a:off x="1136624" y="1200768"/>
          <a:ext cx="4053840" cy="462178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2300C8"/>
              </a:solidFill>
            </a:rPr>
            <a:t>Autofinancement 9,19%</a:t>
          </a:r>
        </a:p>
      </dsp:txBody>
      <dsp:txXfrm rot="10800000">
        <a:off x="1252168" y="1200768"/>
        <a:ext cx="3938296" cy="462178"/>
      </dsp:txXfrm>
    </dsp:sp>
    <dsp:sp modelId="{AE3EC365-2344-4AE8-9B01-B2D47F1A2AC6}">
      <dsp:nvSpPr>
        <dsp:cNvPr id="0" name=""/>
        <dsp:cNvSpPr/>
      </dsp:nvSpPr>
      <dsp:spPr>
        <a:xfrm>
          <a:off x="905535" y="1200768"/>
          <a:ext cx="462178" cy="4621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A4E5A-4B52-40AF-8AC6-431587B8A6FC}">
      <dsp:nvSpPr>
        <dsp:cNvPr id="0" name=""/>
        <dsp:cNvSpPr/>
      </dsp:nvSpPr>
      <dsp:spPr>
        <a:xfrm rot="10800000">
          <a:off x="1136624" y="1800910"/>
          <a:ext cx="4053840" cy="462178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2300C8"/>
              </a:solidFill>
            </a:rPr>
            <a:t>Prestation 6,94%</a:t>
          </a:r>
        </a:p>
      </dsp:txBody>
      <dsp:txXfrm rot="10800000">
        <a:off x="1252168" y="1800910"/>
        <a:ext cx="3938296" cy="462178"/>
      </dsp:txXfrm>
    </dsp:sp>
    <dsp:sp modelId="{B4000F71-4EB1-440B-82D1-79970713E544}">
      <dsp:nvSpPr>
        <dsp:cNvPr id="0" name=""/>
        <dsp:cNvSpPr/>
      </dsp:nvSpPr>
      <dsp:spPr>
        <a:xfrm>
          <a:off x="905535" y="1800910"/>
          <a:ext cx="462178" cy="4621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F78F9-211A-4E2D-96CD-D8B37E5F5C20}">
      <dsp:nvSpPr>
        <dsp:cNvPr id="0" name=""/>
        <dsp:cNvSpPr/>
      </dsp:nvSpPr>
      <dsp:spPr>
        <a:xfrm rot="10800000">
          <a:off x="1136624" y="2401052"/>
          <a:ext cx="4053840" cy="462178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2300C8"/>
              </a:solidFill>
            </a:rPr>
            <a:t>Fluides 4,20%</a:t>
          </a:r>
        </a:p>
      </dsp:txBody>
      <dsp:txXfrm rot="10800000">
        <a:off x="1252168" y="2401052"/>
        <a:ext cx="3938296" cy="462178"/>
      </dsp:txXfrm>
    </dsp:sp>
    <dsp:sp modelId="{F336EFAB-AF26-4333-8E18-B048B11AA0DB}">
      <dsp:nvSpPr>
        <dsp:cNvPr id="0" name=""/>
        <dsp:cNvSpPr/>
      </dsp:nvSpPr>
      <dsp:spPr>
        <a:xfrm>
          <a:off x="905535" y="2401052"/>
          <a:ext cx="462178" cy="4621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70AD7-E5FD-4E3F-B1C4-903BE052E197}">
      <dsp:nvSpPr>
        <dsp:cNvPr id="0" name=""/>
        <dsp:cNvSpPr/>
      </dsp:nvSpPr>
      <dsp:spPr>
        <a:xfrm rot="10800000">
          <a:off x="1136624" y="3001194"/>
          <a:ext cx="4053840" cy="462178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2300C8"/>
              </a:solidFill>
            </a:rPr>
            <a:t>Approvisionnement 2,57%</a:t>
          </a:r>
        </a:p>
      </dsp:txBody>
      <dsp:txXfrm rot="10800000">
        <a:off x="1252168" y="3001194"/>
        <a:ext cx="3938296" cy="462178"/>
      </dsp:txXfrm>
    </dsp:sp>
    <dsp:sp modelId="{21732A61-8F36-44BD-9C36-0B75014AD8F7}">
      <dsp:nvSpPr>
        <dsp:cNvPr id="0" name=""/>
        <dsp:cNvSpPr/>
      </dsp:nvSpPr>
      <dsp:spPr>
        <a:xfrm>
          <a:off x="905535" y="3001194"/>
          <a:ext cx="462178" cy="4621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58756-C057-4EAA-8E6A-7A865C2ABF06}">
      <dsp:nvSpPr>
        <dsp:cNvPr id="0" name=""/>
        <dsp:cNvSpPr/>
      </dsp:nvSpPr>
      <dsp:spPr>
        <a:xfrm rot="10800000">
          <a:off x="1136624" y="3601336"/>
          <a:ext cx="4053840" cy="462178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2300C8"/>
              </a:solidFill>
            </a:rPr>
            <a:t>Dette 2,37%</a:t>
          </a:r>
        </a:p>
      </dsp:txBody>
      <dsp:txXfrm rot="10800000">
        <a:off x="1252168" y="3601336"/>
        <a:ext cx="3938296" cy="462178"/>
      </dsp:txXfrm>
    </dsp:sp>
    <dsp:sp modelId="{952F6440-EC00-4C84-BE06-7CE9E3D766FC}">
      <dsp:nvSpPr>
        <dsp:cNvPr id="0" name=""/>
        <dsp:cNvSpPr/>
      </dsp:nvSpPr>
      <dsp:spPr>
        <a:xfrm>
          <a:off x="905535" y="3601336"/>
          <a:ext cx="462178" cy="4621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77232-70AD-4ABE-AB73-C709EC9F2667}">
      <dsp:nvSpPr>
        <dsp:cNvPr id="0" name=""/>
        <dsp:cNvSpPr/>
      </dsp:nvSpPr>
      <dsp:spPr>
        <a:xfrm rot="10800000">
          <a:off x="1121667" y="2237"/>
          <a:ext cx="4053840" cy="4023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2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bg1"/>
              </a:solidFill>
            </a:rPr>
            <a:t>Entretien 1,92%</a:t>
          </a:r>
        </a:p>
      </dsp:txBody>
      <dsp:txXfrm rot="10800000">
        <a:off x="1222254" y="2237"/>
        <a:ext cx="3953253" cy="402349"/>
      </dsp:txXfrm>
    </dsp:sp>
    <dsp:sp modelId="{A359F6F2-969F-489D-BCB6-3659D89DEF1E}">
      <dsp:nvSpPr>
        <dsp:cNvPr id="0" name=""/>
        <dsp:cNvSpPr/>
      </dsp:nvSpPr>
      <dsp:spPr>
        <a:xfrm>
          <a:off x="920492" y="2237"/>
          <a:ext cx="402349" cy="402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7D791-94B6-49E3-973F-D6412970F658}">
      <dsp:nvSpPr>
        <dsp:cNvPr id="0" name=""/>
        <dsp:cNvSpPr/>
      </dsp:nvSpPr>
      <dsp:spPr>
        <a:xfrm rot="10800000">
          <a:off x="1121667" y="524691"/>
          <a:ext cx="4053840" cy="4023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2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Taxe et assurance 1,44%</a:t>
          </a:r>
        </a:p>
      </dsp:txBody>
      <dsp:txXfrm rot="10800000">
        <a:off x="1222254" y="524691"/>
        <a:ext cx="3953253" cy="402349"/>
      </dsp:txXfrm>
    </dsp:sp>
    <dsp:sp modelId="{D4E604A9-90D0-43AA-97D1-6F1964D559E3}">
      <dsp:nvSpPr>
        <dsp:cNvPr id="0" name=""/>
        <dsp:cNvSpPr/>
      </dsp:nvSpPr>
      <dsp:spPr>
        <a:xfrm>
          <a:off x="920492" y="524691"/>
          <a:ext cx="402349" cy="402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CA7B0-1D68-4933-99C7-C334D72B3702}">
      <dsp:nvSpPr>
        <dsp:cNvPr id="0" name=""/>
        <dsp:cNvSpPr/>
      </dsp:nvSpPr>
      <dsp:spPr>
        <a:xfrm rot="10800000">
          <a:off x="1121667" y="1047144"/>
          <a:ext cx="4053840" cy="4023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2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Communication 1,26%</a:t>
          </a:r>
        </a:p>
      </dsp:txBody>
      <dsp:txXfrm rot="10800000">
        <a:off x="1222254" y="1047144"/>
        <a:ext cx="3953253" cy="402349"/>
      </dsp:txXfrm>
    </dsp:sp>
    <dsp:sp modelId="{AE3EC365-2344-4AE8-9B01-B2D47F1A2AC6}">
      <dsp:nvSpPr>
        <dsp:cNvPr id="0" name=""/>
        <dsp:cNvSpPr/>
      </dsp:nvSpPr>
      <dsp:spPr>
        <a:xfrm>
          <a:off x="920492" y="1047144"/>
          <a:ext cx="402349" cy="402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A4E5A-4B52-40AF-8AC6-431587B8A6FC}">
      <dsp:nvSpPr>
        <dsp:cNvPr id="0" name=""/>
        <dsp:cNvSpPr/>
      </dsp:nvSpPr>
      <dsp:spPr>
        <a:xfrm rot="10800000">
          <a:off x="1121667" y="1569598"/>
          <a:ext cx="4053840" cy="4023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2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Location 0,49%</a:t>
          </a:r>
        </a:p>
      </dsp:txBody>
      <dsp:txXfrm rot="10800000">
        <a:off x="1222254" y="1569598"/>
        <a:ext cx="3953253" cy="402349"/>
      </dsp:txXfrm>
    </dsp:sp>
    <dsp:sp modelId="{B4000F71-4EB1-440B-82D1-79970713E544}">
      <dsp:nvSpPr>
        <dsp:cNvPr id="0" name=""/>
        <dsp:cNvSpPr/>
      </dsp:nvSpPr>
      <dsp:spPr>
        <a:xfrm>
          <a:off x="920492" y="1569598"/>
          <a:ext cx="402349" cy="402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F78F9-211A-4E2D-96CD-D8B37E5F5C20}">
      <dsp:nvSpPr>
        <dsp:cNvPr id="0" name=""/>
        <dsp:cNvSpPr/>
      </dsp:nvSpPr>
      <dsp:spPr>
        <a:xfrm rot="10800000">
          <a:off x="1121667" y="2092052"/>
          <a:ext cx="4053840" cy="4023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2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Mission et réception 0,21%</a:t>
          </a:r>
        </a:p>
      </dsp:txBody>
      <dsp:txXfrm rot="10800000">
        <a:off x="1222254" y="2092052"/>
        <a:ext cx="3953253" cy="402349"/>
      </dsp:txXfrm>
    </dsp:sp>
    <dsp:sp modelId="{F336EFAB-AF26-4333-8E18-B048B11AA0DB}">
      <dsp:nvSpPr>
        <dsp:cNvPr id="0" name=""/>
        <dsp:cNvSpPr/>
      </dsp:nvSpPr>
      <dsp:spPr>
        <a:xfrm>
          <a:off x="920492" y="2092052"/>
          <a:ext cx="402349" cy="402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A9FC7-AC85-4722-B42F-2E183A26D826}">
      <dsp:nvSpPr>
        <dsp:cNvPr id="0" name=""/>
        <dsp:cNvSpPr/>
      </dsp:nvSpPr>
      <dsp:spPr>
        <a:xfrm rot="10800000">
          <a:off x="1121667" y="2614505"/>
          <a:ext cx="4053840" cy="4023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2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Télécommunications 0,14%</a:t>
          </a:r>
        </a:p>
      </dsp:txBody>
      <dsp:txXfrm rot="10800000">
        <a:off x="1222254" y="2614505"/>
        <a:ext cx="3953253" cy="402349"/>
      </dsp:txXfrm>
    </dsp:sp>
    <dsp:sp modelId="{173A3F80-A973-4C10-B63F-88378D085D41}">
      <dsp:nvSpPr>
        <dsp:cNvPr id="0" name=""/>
        <dsp:cNvSpPr/>
      </dsp:nvSpPr>
      <dsp:spPr>
        <a:xfrm>
          <a:off x="920492" y="2614505"/>
          <a:ext cx="402349" cy="402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DE484-D934-4F7B-B877-EEED5214D6CE}">
      <dsp:nvSpPr>
        <dsp:cNvPr id="0" name=""/>
        <dsp:cNvSpPr/>
      </dsp:nvSpPr>
      <dsp:spPr>
        <a:xfrm rot="10800000">
          <a:off x="1121667" y="3136959"/>
          <a:ext cx="4053840" cy="4023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2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Transport 0,14%</a:t>
          </a:r>
        </a:p>
      </dsp:txBody>
      <dsp:txXfrm rot="10800000">
        <a:off x="1222254" y="3136959"/>
        <a:ext cx="3953253" cy="402349"/>
      </dsp:txXfrm>
    </dsp:sp>
    <dsp:sp modelId="{879C018F-C427-4660-A435-CBDFA0A6CBDC}">
      <dsp:nvSpPr>
        <dsp:cNvPr id="0" name=""/>
        <dsp:cNvSpPr/>
      </dsp:nvSpPr>
      <dsp:spPr>
        <a:xfrm>
          <a:off x="920492" y="3136959"/>
          <a:ext cx="402349" cy="402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58756-C057-4EAA-8E6A-7A865C2ABF06}">
      <dsp:nvSpPr>
        <dsp:cNvPr id="0" name=""/>
        <dsp:cNvSpPr/>
      </dsp:nvSpPr>
      <dsp:spPr>
        <a:xfrm rot="10800000">
          <a:off x="1121667" y="3659413"/>
          <a:ext cx="4053840" cy="4023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2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Affranchissement 0,13 %</a:t>
          </a:r>
        </a:p>
      </dsp:txBody>
      <dsp:txXfrm rot="10800000">
        <a:off x="1222254" y="3659413"/>
        <a:ext cx="3953253" cy="402349"/>
      </dsp:txXfrm>
    </dsp:sp>
    <dsp:sp modelId="{952F6440-EC00-4C84-BE06-7CE9E3D766FC}">
      <dsp:nvSpPr>
        <dsp:cNvPr id="0" name=""/>
        <dsp:cNvSpPr/>
      </dsp:nvSpPr>
      <dsp:spPr>
        <a:xfrm>
          <a:off x="920492" y="3659413"/>
          <a:ext cx="402349" cy="402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FFBA7-B554-454B-8621-595BB8AA7BFF}">
      <dsp:nvSpPr>
        <dsp:cNvPr id="0" name=""/>
        <dsp:cNvSpPr/>
      </dsp:nvSpPr>
      <dsp:spPr>
        <a:xfrm>
          <a:off x="0" y="825502"/>
          <a:ext cx="4763513" cy="1095382"/>
        </a:xfrm>
        <a:prstGeom prst="notchedRightArrow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79028-C312-47FE-9619-C195C9C1B3EF}">
      <dsp:nvSpPr>
        <dsp:cNvPr id="0" name=""/>
        <dsp:cNvSpPr/>
      </dsp:nvSpPr>
      <dsp:spPr>
        <a:xfrm>
          <a:off x="7" y="600061"/>
          <a:ext cx="1381604" cy="50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2300C8"/>
              </a:solidFill>
            </a:rPr>
            <a:t>EPARGNE  GESTION</a:t>
          </a:r>
        </a:p>
      </dsp:txBody>
      <dsp:txXfrm>
        <a:off x="7" y="600061"/>
        <a:ext cx="1381604" cy="500064"/>
      </dsp:txXfrm>
    </dsp:sp>
    <dsp:sp modelId="{18AB4D37-9789-4114-9838-7C56D98031CD}">
      <dsp:nvSpPr>
        <dsp:cNvPr id="0" name=""/>
        <dsp:cNvSpPr/>
      </dsp:nvSpPr>
      <dsp:spPr>
        <a:xfrm>
          <a:off x="492270" y="1226322"/>
          <a:ext cx="273845" cy="27384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40EFD-0ED4-4DC8-BB56-9BF623E3DD44}">
      <dsp:nvSpPr>
        <dsp:cNvPr id="0" name=""/>
        <dsp:cNvSpPr/>
      </dsp:nvSpPr>
      <dsp:spPr>
        <a:xfrm>
          <a:off x="1314203" y="420043"/>
          <a:ext cx="1381604" cy="333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2300C8"/>
              </a:solidFill>
            </a:rPr>
            <a:t>EPARGNE BRUTE</a:t>
          </a:r>
        </a:p>
      </dsp:txBody>
      <dsp:txXfrm>
        <a:off x="1314203" y="420043"/>
        <a:ext cx="1381604" cy="333379"/>
      </dsp:txXfrm>
    </dsp:sp>
    <dsp:sp modelId="{9E20B6FB-4E6D-4C91-A740-E734B2916D4A}">
      <dsp:nvSpPr>
        <dsp:cNvPr id="0" name=""/>
        <dsp:cNvSpPr/>
      </dsp:nvSpPr>
      <dsp:spPr>
        <a:xfrm>
          <a:off x="1840962" y="1226322"/>
          <a:ext cx="273845" cy="27384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7854E-D410-4F4C-A0BE-8654A37AB54F}">
      <dsp:nvSpPr>
        <dsp:cNvPr id="0" name=""/>
        <dsp:cNvSpPr/>
      </dsp:nvSpPr>
      <dsp:spPr>
        <a:xfrm>
          <a:off x="2694108" y="720085"/>
          <a:ext cx="1381604" cy="381006"/>
        </a:xfrm>
        <a:prstGeom prst="rect">
          <a:avLst/>
        </a:prstGeom>
        <a:noFill/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2300C8"/>
              </a:solidFill>
            </a:rPr>
            <a:t>EPARGNE NETTE</a:t>
          </a:r>
        </a:p>
      </dsp:txBody>
      <dsp:txXfrm>
        <a:off x="2694108" y="720085"/>
        <a:ext cx="1381604" cy="381006"/>
      </dsp:txXfrm>
    </dsp:sp>
    <dsp:sp modelId="{B5F0E547-C34F-4EAA-8094-DDA8AF496994}">
      <dsp:nvSpPr>
        <dsp:cNvPr id="0" name=""/>
        <dsp:cNvSpPr/>
      </dsp:nvSpPr>
      <dsp:spPr>
        <a:xfrm>
          <a:off x="3308718" y="1226323"/>
          <a:ext cx="273845" cy="25400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0.63659</cdr:x>
      <cdr:y>0</cdr:y>
    </cdr:from>
    <cdr:to>
      <cdr:x>0.86911</cdr:x>
      <cdr:y>0.06255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345BB4B3-5C40-4232-89F4-F69CB73D0493}"/>
            </a:ext>
          </a:extLst>
        </cdr:cNvPr>
        <cdr:cNvSpPr txBox="1"/>
      </cdr:nvSpPr>
      <cdr:spPr>
        <a:xfrm xmlns:a="http://schemas.openxmlformats.org/drawingml/2006/main">
          <a:off x="2910467" y="0"/>
          <a:ext cx="1063083" cy="229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>
              <a:solidFill>
                <a:schemeClr val="tx1"/>
              </a:solidFill>
            </a:rPr>
            <a:t>23 789 214 €</a:t>
          </a:r>
        </a:p>
      </cdr:txBody>
    </cdr:sp>
  </cdr:relSizeAnchor>
  <cdr:relSizeAnchor xmlns:cdr="http://schemas.openxmlformats.org/drawingml/2006/chartDrawing">
    <cdr:from>
      <cdr:x>0.16965</cdr:x>
      <cdr:y>0</cdr:y>
    </cdr:from>
    <cdr:to>
      <cdr:x>0.40217</cdr:x>
      <cdr:y>0.06255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0246D085-B9FB-40DB-929E-C4B97FA88C63}"/>
            </a:ext>
          </a:extLst>
        </cdr:cNvPr>
        <cdr:cNvSpPr txBox="1"/>
      </cdr:nvSpPr>
      <cdr:spPr>
        <a:xfrm xmlns:a="http://schemas.openxmlformats.org/drawingml/2006/main">
          <a:off x="775628" y="0"/>
          <a:ext cx="1063083" cy="229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>
              <a:solidFill>
                <a:schemeClr val="tx1"/>
              </a:solidFill>
            </a:rPr>
            <a:t>23 </a:t>
          </a:r>
          <a:r>
            <a:rPr lang="fr-FR" b="1" dirty="0">
              <a:solidFill>
                <a:schemeClr val="tx1"/>
              </a:solidFill>
            </a:rPr>
            <a:t>534 989</a:t>
          </a:r>
          <a:r>
            <a:rPr lang="fr-FR" sz="1100" b="1" dirty="0">
              <a:solidFill>
                <a:schemeClr val="tx1"/>
              </a:solidFill>
            </a:rPr>
            <a:t> €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0.63251</cdr:x>
      <cdr:y>0.05286</cdr:y>
    </cdr:from>
    <cdr:to>
      <cdr:x>0.86503</cdr:x>
      <cdr:y>0.11541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345BB4B3-5C40-4232-89F4-F69CB73D0493}"/>
            </a:ext>
          </a:extLst>
        </cdr:cNvPr>
        <cdr:cNvSpPr txBox="1"/>
      </cdr:nvSpPr>
      <cdr:spPr>
        <a:xfrm xmlns:a="http://schemas.openxmlformats.org/drawingml/2006/main">
          <a:off x="4781956" y="203292"/>
          <a:ext cx="1757924" cy="24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200" b="1" dirty="0">
              <a:solidFill>
                <a:schemeClr val="tx1"/>
              </a:solidFill>
            </a:rPr>
            <a:t>9 656 648 €</a:t>
          </a:r>
        </a:p>
      </cdr:txBody>
    </cdr:sp>
  </cdr:relSizeAnchor>
  <cdr:relSizeAnchor xmlns:cdr="http://schemas.openxmlformats.org/drawingml/2006/chartDrawing">
    <cdr:from>
      <cdr:x>0.15145</cdr:x>
      <cdr:y>0.05286</cdr:y>
    </cdr:from>
    <cdr:to>
      <cdr:x>0.38397</cdr:x>
      <cdr:y>0.11541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0246D085-B9FB-40DB-929E-C4B97FA88C63}"/>
            </a:ext>
          </a:extLst>
        </cdr:cNvPr>
        <cdr:cNvSpPr txBox="1"/>
      </cdr:nvSpPr>
      <cdr:spPr>
        <a:xfrm xmlns:a="http://schemas.openxmlformats.org/drawingml/2006/main">
          <a:off x="1145043" y="203292"/>
          <a:ext cx="1757924" cy="24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200" b="1" dirty="0">
              <a:solidFill>
                <a:schemeClr val="tx1"/>
              </a:solidFill>
            </a:rPr>
            <a:t>9 605 181 €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55AC-D5E6-124C-B02F-A0C560928AFF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247775"/>
            <a:ext cx="5387975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803934"/>
            <a:ext cx="543560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C6597-0D39-5F49-AE96-2C79C8A00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22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952" rtl="0" eaLnBrk="1" latinLnBrk="0" hangingPunct="1">
      <a:defRPr sz="1248" kern="1200">
        <a:solidFill>
          <a:schemeClr val="tx1"/>
        </a:solidFill>
        <a:latin typeface="+mn-lt"/>
        <a:ea typeface="+mn-ea"/>
        <a:cs typeface="+mn-cs"/>
      </a:defRPr>
    </a:lvl1pPr>
    <a:lvl2pPr marL="475476" algn="l" defTabSz="950952" rtl="0" eaLnBrk="1" latinLnBrk="0" hangingPunct="1">
      <a:defRPr sz="1248" kern="1200">
        <a:solidFill>
          <a:schemeClr val="tx1"/>
        </a:solidFill>
        <a:latin typeface="+mn-lt"/>
        <a:ea typeface="+mn-ea"/>
        <a:cs typeface="+mn-cs"/>
      </a:defRPr>
    </a:lvl2pPr>
    <a:lvl3pPr marL="950952" algn="l" defTabSz="950952" rtl="0" eaLnBrk="1" latinLnBrk="0" hangingPunct="1">
      <a:defRPr sz="1248" kern="1200">
        <a:solidFill>
          <a:schemeClr val="tx1"/>
        </a:solidFill>
        <a:latin typeface="+mn-lt"/>
        <a:ea typeface="+mn-ea"/>
        <a:cs typeface="+mn-cs"/>
      </a:defRPr>
    </a:lvl3pPr>
    <a:lvl4pPr marL="1426429" algn="l" defTabSz="950952" rtl="0" eaLnBrk="1" latinLnBrk="0" hangingPunct="1">
      <a:defRPr sz="1248" kern="1200">
        <a:solidFill>
          <a:schemeClr val="tx1"/>
        </a:solidFill>
        <a:latin typeface="+mn-lt"/>
        <a:ea typeface="+mn-ea"/>
        <a:cs typeface="+mn-cs"/>
      </a:defRPr>
    </a:lvl4pPr>
    <a:lvl5pPr marL="1901905" algn="l" defTabSz="950952" rtl="0" eaLnBrk="1" latinLnBrk="0" hangingPunct="1">
      <a:defRPr sz="1248" kern="1200">
        <a:solidFill>
          <a:schemeClr val="tx1"/>
        </a:solidFill>
        <a:latin typeface="+mn-lt"/>
        <a:ea typeface="+mn-ea"/>
        <a:cs typeface="+mn-cs"/>
      </a:defRPr>
    </a:lvl5pPr>
    <a:lvl6pPr marL="2377381" algn="l" defTabSz="950952" rtl="0" eaLnBrk="1" latinLnBrk="0" hangingPunct="1">
      <a:defRPr sz="1248" kern="1200">
        <a:solidFill>
          <a:schemeClr val="tx1"/>
        </a:solidFill>
        <a:latin typeface="+mn-lt"/>
        <a:ea typeface="+mn-ea"/>
        <a:cs typeface="+mn-cs"/>
      </a:defRPr>
    </a:lvl6pPr>
    <a:lvl7pPr marL="2852858" algn="l" defTabSz="950952" rtl="0" eaLnBrk="1" latinLnBrk="0" hangingPunct="1">
      <a:defRPr sz="1248" kern="1200">
        <a:solidFill>
          <a:schemeClr val="tx1"/>
        </a:solidFill>
        <a:latin typeface="+mn-lt"/>
        <a:ea typeface="+mn-ea"/>
        <a:cs typeface="+mn-cs"/>
      </a:defRPr>
    </a:lvl7pPr>
    <a:lvl8pPr marL="3328334" algn="l" defTabSz="950952" rtl="0" eaLnBrk="1" latinLnBrk="0" hangingPunct="1">
      <a:defRPr sz="1248" kern="1200">
        <a:solidFill>
          <a:schemeClr val="tx1"/>
        </a:solidFill>
        <a:latin typeface="+mn-lt"/>
        <a:ea typeface="+mn-ea"/>
        <a:cs typeface="+mn-cs"/>
      </a:defRPr>
    </a:lvl8pPr>
    <a:lvl9pPr marL="3803810" algn="l" defTabSz="950952" rtl="0" eaLnBrk="1" latinLnBrk="0" hangingPunct="1">
      <a:defRPr sz="12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C6597-0D39-5F49-AE96-2C79C8A0074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32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C6597-0D39-5F49-AE96-2C79C8A0074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00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C6597-0D39-5F49-AE96-2C79C8A0074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64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90D9-20EE-4579-BB90-EC75A9B9EA22}" type="datetime2">
              <a:rPr lang="fr-FR" smtClean="0"/>
              <a:t>lundi 18 mars 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DEC-AA34-2D4A-AC5E-D0A463A47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64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3650-9954-4401-8B7A-9D037DF3BA6E}" type="datetime2">
              <a:rPr lang="fr-FR" smtClean="0"/>
              <a:t>lundi 18 mars 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DEC-AA34-2D4A-AC5E-D0A463A47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61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4A5-245D-4B23-9676-D090823B60ED}" type="datetime2">
              <a:rPr lang="fr-FR" smtClean="0"/>
              <a:t>lundi 18 mars 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DEC-AA34-2D4A-AC5E-D0A463A47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38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D529-EC1E-41DC-A3BC-12D34063FDDC}" type="datetime2">
              <a:rPr lang="fr-FR" smtClean="0"/>
              <a:t>lundi 18 mars 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DEC-AA34-2D4A-AC5E-D0A463A47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19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1311-4186-444F-B69B-8C5C9AB1D525}" type="datetime2">
              <a:rPr lang="fr-FR" smtClean="0"/>
              <a:t>lundi 18 mars 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DEC-AA34-2D4A-AC5E-D0A463A47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01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ED15-C206-49BA-8921-70CBDF2077C5}" type="datetime2">
              <a:rPr lang="fr-FR" smtClean="0"/>
              <a:t>lundi 18 mars 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DEC-AA34-2D4A-AC5E-D0A463A47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44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01C0-34E2-46D6-B588-72A0D9DF0B30}" type="datetime2">
              <a:rPr lang="fr-FR" smtClean="0"/>
              <a:t>lundi 18 mars 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DEC-AA34-2D4A-AC5E-D0A463A47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0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C5F1-B75E-4A04-93B0-906C95217960}" type="datetime2">
              <a:rPr lang="fr-FR" smtClean="0"/>
              <a:t>lundi 18 mars 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DEC-AA34-2D4A-AC5E-D0A463A47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1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0B51-77DB-4335-B41F-44AB7B40232C}" type="datetime2">
              <a:rPr lang="fr-FR" smtClean="0"/>
              <a:t>lundi 18 mars 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DEC-AA34-2D4A-AC5E-D0A463A47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15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8D6A-9FE3-413C-B249-1D30AA401BD4}" type="datetime2">
              <a:rPr lang="fr-FR" smtClean="0"/>
              <a:t>lundi 18 mars 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DEC-AA34-2D4A-AC5E-D0A463A47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94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83B7-AC6F-49E3-94E3-F695EE4CBB93}" type="datetime2">
              <a:rPr lang="fr-FR" smtClean="0"/>
              <a:t>lundi 18 mars 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DEC-AA34-2D4A-AC5E-D0A463A47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18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2D519-C46B-4937-A340-A7957A13A63B}" type="datetime2">
              <a:rPr lang="fr-FR" smtClean="0"/>
              <a:t>lundi 18 mars 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3DEC-AA34-2D4A-AC5E-D0A463A47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53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Billet_de_100_euro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Billet_de_100_euro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0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C62309D-EDC3-5245-A757-8A2BD8076501}"/>
              </a:ext>
            </a:extLst>
          </p:cNvPr>
          <p:cNvCxnSpPr>
            <a:cxnSpLocks/>
          </p:cNvCxnSpPr>
          <p:nvPr/>
        </p:nvCxnSpPr>
        <p:spPr>
          <a:xfrm>
            <a:off x="575035" y="4868917"/>
            <a:ext cx="77865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681ED95-B8D5-6844-912F-33525915C017}"/>
              </a:ext>
            </a:extLst>
          </p:cNvPr>
          <p:cNvCxnSpPr>
            <a:cxnSpLocks/>
          </p:cNvCxnSpPr>
          <p:nvPr/>
        </p:nvCxnSpPr>
        <p:spPr>
          <a:xfrm>
            <a:off x="575035" y="5434525"/>
            <a:ext cx="72608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932CAD4-68F2-1543-942D-2D86FD0D92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000" y="3807000"/>
            <a:ext cx="1908000" cy="1908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9250D70-0A39-8B40-9A14-5380467D48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35" y="1895277"/>
            <a:ext cx="291835" cy="27826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DB22FB6-9139-9444-97A0-23AB0A78B9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293" y="637103"/>
            <a:ext cx="291835" cy="29183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3A49FDC-EA46-2A4E-ADC6-50CF405E06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000" y="4190181"/>
            <a:ext cx="298622" cy="29862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21C472E-76D6-D049-A002-C101EED653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740" y="738823"/>
            <a:ext cx="291835" cy="29183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B1074D2-3434-4044-A56D-DC836A6A95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2634925" y="4190181"/>
            <a:ext cx="298622" cy="29862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F04F9F9-5966-0B45-8070-B2AF08EB46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05320" y="589512"/>
            <a:ext cx="298622" cy="29862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145986D-CD8F-7841-89A6-C6DEA1BFAC4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241" y="3710519"/>
            <a:ext cx="298622" cy="29862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F74E08B-1F0D-3349-8C8D-DD13A3CD313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3848167" y="3455717"/>
            <a:ext cx="291835" cy="27826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4204A08-8C8C-4E46-968C-8C33D360D1C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194" y="2934158"/>
            <a:ext cx="298622" cy="29862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560A290-E635-5C47-8F72-A6492DE8E95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686" y="3588061"/>
            <a:ext cx="278261" cy="29183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DBE5E483-C48E-1349-A701-5FBA715174BB}"/>
              </a:ext>
            </a:extLst>
          </p:cNvPr>
          <p:cNvSpPr txBox="1"/>
          <p:nvPr/>
        </p:nvSpPr>
        <p:spPr>
          <a:xfrm>
            <a:off x="1410947" y="2103161"/>
            <a:ext cx="6499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FINANCIER DE PRESENTATION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COMPTE ADMINISTRATIF 2018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562FF05-0B75-4AE1-9CFD-2702A1FB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DEC-AA34-2D4A-AC5E-D0A463A4720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44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31826" y="285906"/>
            <a:ext cx="8245718" cy="4945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EVOLUTION RETROSPECTIVE DU PRODUIT FISCAL (EN K€)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531826" y="4940874"/>
            <a:ext cx="8080347" cy="66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 En cumulé, la baisse des taux de fiscalité a redonné 7,1 M€ de pouvoir d’achat aux contribuables </a:t>
            </a:r>
            <a:r>
              <a:rPr lang="fr-FR" dirty="0" err="1"/>
              <a:t>neversois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625019B-F247-46BA-8429-E35405D6D2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660429"/>
              </p:ext>
            </p:extLst>
          </p:nvPr>
        </p:nvGraphicFramePr>
        <p:xfrm>
          <a:off x="587298" y="854927"/>
          <a:ext cx="8245718" cy="3895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83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672094" y="264151"/>
            <a:ext cx="7560314" cy="1043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FOCUS SUR L’EVOLUTION DE LA DGF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4C658D1-206D-4F02-BF14-648A33D42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014199"/>
              </p:ext>
            </p:extLst>
          </p:nvPr>
        </p:nvGraphicFramePr>
        <p:xfrm>
          <a:off x="575036" y="677640"/>
          <a:ext cx="7657371" cy="4081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575036" y="4916534"/>
            <a:ext cx="7657372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DGF en hausse de 51 467 € entre 2017 et 2018 soit + 0,5%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21329325-1DEB-42D9-A24D-7A95EAEC4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679454"/>
              </p:ext>
            </p:extLst>
          </p:nvPr>
        </p:nvGraphicFramePr>
        <p:xfrm>
          <a:off x="955036" y="800585"/>
          <a:ext cx="7560313" cy="384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415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898282" y="285906"/>
            <a:ext cx="8245718" cy="4945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EVOLUTION RETROSPECTIVE DE LA DGF (EN K€)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531826" y="4940874"/>
            <a:ext cx="8080347" cy="66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Sur la période, la DGF a chuté de près de 25% - en cumul, cela représente une perte de DGF de 10,5 M€ depuis le début de mandat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04110"/>
              </p:ext>
            </p:extLst>
          </p:nvPr>
        </p:nvGraphicFramePr>
        <p:xfrm>
          <a:off x="837756" y="657731"/>
          <a:ext cx="7677593" cy="416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412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75036" y="292839"/>
            <a:ext cx="7793676" cy="1043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FOCUS SUR L’EVOLUTION DE L’ATTRIBUTION DE COMPENSATION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4C658D1-206D-4F02-BF14-648A33D42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606920"/>
              </p:ext>
            </p:extLst>
          </p:nvPr>
        </p:nvGraphicFramePr>
        <p:xfrm>
          <a:off x="575036" y="832338"/>
          <a:ext cx="7657371" cy="401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575035" y="4881477"/>
            <a:ext cx="7657372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AC en baisse de 490 951 € entre 2017 et 2018 soit – 5%</a:t>
            </a:r>
          </a:p>
        </p:txBody>
      </p:sp>
    </p:spTree>
    <p:extLst>
      <p:ext uri="{BB962C8B-B14F-4D97-AF65-F5344CB8AC3E}">
        <p14:creationId xmlns:p14="http://schemas.microsoft.com/office/powerpoint/2010/main" val="1677640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6B712-BB33-431E-8B6A-A173A1DB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85" y="84124"/>
            <a:ext cx="7502769" cy="524775"/>
          </a:xfrm>
        </p:spPr>
        <p:txBody>
          <a:bodyPr>
            <a:normAutofit/>
          </a:bodyPr>
          <a:lstStyle/>
          <a:p>
            <a:pPr algn="l"/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AUTRES PRINCIPALES RECETTES DE FONCTIONNEMENT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88AFFC-E048-478A-B835-105FB84C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19B-3BDD-4D40-BD95-3538C0BE63A7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BB5EEDF-4202-423A-B6D3-0A9B21F47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895666"/>
              </p:ext>
            </p:extLst>
          </p:nvPr>
        </p:nvGraphicFramePr>
        <p:xfrm>
          <a:off x="457197" y="608899"/>
          <a:ext cx="7502769" cy="470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3941">
                  <a:extLst>
                    <a:ext uri="{9D8B030D-6E8A-4147-A177-3AD203B41FA5}">
                      <a16:colId xmlns:a16="http://schemas.microsoft.com/office/drawing/2014/main" val="1681603795"/>
                    </a:ext>
                  </a:extLst>
                </a:gridCol>
                <a:gridCol w="1488828">
                  <a:extLst>
                    <a:ext uri="{9D8B030D-6E8A-4147-A177-3AD203B41FA5}">
                      <a16:colId xmlns:a16="http://schemas.microsoft.com/office/drawing/2014/main" val="2176254426"/>
                    </a:ext>
                  </a:extLst>
                </a:gridCol>
              </a:tblGrid>
              <a:tr h="614029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Natures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Réalisations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5158"/>
                  </a:ext>
                </a:extLst>
              </a:tr>
              <a:tr h="40423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Redevances DSP (camping, parking, crématorium, chauffage urbain)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236 562 €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549619313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Activités sportives et de loisirs (piscine, vacances multisports </a:t>
                      </a:r>
                      <a:r>
                        <a:rPr lang="fr-FR" sz="150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159 047 €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478006250"/>
                  </a:ext>
                </a:extLst>
              </a:tr>
              <a:tr h="607219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Visites guidées du patrimoine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7 973 €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193089194"/>
                  </a:ext>
                </a:extLst>
              </a:tr>
              <a:tr h="476249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Ecole de musique (inscriptions et subvention de fonctionnement)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175 005 €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8287512"/>
                  </a:ext>
                </a:extLst>
              </a:tr>
              <a:tr h="482302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Loyers maison des spécialistes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105 509 €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6756519"/>
                  </a:ext>
                </a:extLst>
              </a:tr>
              <a:tr h="476249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Loyers et charges du Centre d’archives intermédiaires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137 935 €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63149257"/>
                  </a:ext>
                </a:extLst>
              </a:tr>
              <a:tr h="500062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Loyers commerces et marchés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87 993 €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5784812"/>
                  </a:ext>
                </a:extLst>
              </a:tr>
              <a:tr h="374613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Cimetières (concessions et taxes funéraires)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204 829 €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03126609"/>
                  </a:ext>
                </a:extLst>
              </a:tr>
              <a:tr h="320192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Dotation titres sécurisés état civil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35 396 €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907375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83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6B712-BB33-431E-8B6A-A173A1DB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85" y="84124"/>
            <a:ext cx="7502769" cy="524775"/>
          </a:xfrm>
        </p:spPr>
        <p:txBody>
          <a:bodyPr>
            <a:normAutofit/>
          </a:bodyPr>
          <a:lstStyle/>
          <a:p>
            <a:pPr algn="l"/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AUTRES PRINCIPALES RECETTES DE FONCTIONNEMENT (suite)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88AFFC-E048-478A-B835-105FB84C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19B-3BDD-4D40-BD95-3538C0BE63A7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BB5EEDF-4202-423A-B6D3-0A9B21F47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716632"/>
              </p:ext>
            </p:extLst>
          </p:nvPr>
        </p:nvGraphicFramePr>
        <p:xfrm>
          <a:off x="457197" y="608899"/>
          <a:ext cx="7502769" cy="486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3941">
                  <a:extLst>
                    <a:ext uri="{9D8B030D-6E8A-4147-A177-3AD203B41FA5}">
                      <a16:colId xmlns:a16="http://schemas.microsoft.com/office/drawing/2014/main" val="1681603795"/>
                    </a:ext>
                  </a:extLst>
                </a:gridCol>
                <a:gridCol w="1488828">
                  <a:extLst>
                    <a:ext uri="{9D8B030D-6E8A-4147-A177-3AD203B41FA5}">
                      <a16:colId xmlns:a16="http://schemas.microsoft.com/office/drawing/2014/main" val="2176254426"/>
                    </a:ext>
                  </a:extLst>
                </a:gridCol>
              </a:tblGrid>
              <a:tr h="628546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Natures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Réalisations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5158"/>
                  </a:ext>
                </a:extLst>
              </a:tr>
              <a:tr h="413792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Redevances mobiliers urbains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28 856 €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549619313"/>
                  </a:ext>
                </a:extLst>
              </a:tr>
              <a:tr h="463134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Taxe sur la publicité extérieure (enseignes et affiches)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350 256 €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478006250"/>
                  </a:ext>
                </a:extLst>
              </a:tr>
              <a:tr h="62157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Musée (entrées et objets de la boutique)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46 223 €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193089194"/>
                  </a:ext>
                </a:extLst>
              </a:tr>
              <a:tr h="487509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Locations de salles municipales (centre exposition, éduens, palais ducal etc…)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85 582 €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8287512"/>
                  </a:ext>
                </a:extLst>
              </a:tr>
              <a:tr h="49370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Droit de mutation à titre onéreux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785 265 €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6756519"/>
                  </a:ext>
                </a:extLst>
              </a:tr>
              <a:tr h="487509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FCTVA de fonctionnement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24 639 €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63149257"/>
                  </a:ext>
                </a:extLst>
              </a:tr>
              <a:tr h="51188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Taxe sur l’électricité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696 330 €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5784812"/>
                  </a:ext>
                </a:extLst>
              </a:tr>
              <a:tr h="383470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Dotation de solidarité communautaire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906 083 €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03126609"/>
                  </a:ext>
                </a:extLst>
              </a:tr>
              <a:tr h="327762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Redevances opérateurs occupation du domaine public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95 170 €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907375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93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6B712-BB33-431E-8B6A-A173A1DB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85" y="84124"/>
            <a:ext cx="7502769" cy="524775"/>
          </a:xfrm>
        </p:spPr>
        <p:txBody>
          <a:bodyPr>
            <a:normAutofit/>
          </a:bodyPr>
          <a:lstStyle/>
          <a:p>
            <a:pPr algn="l"/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AUTRES PRINCIPALES RECETTES DE FONCTIONNEMENT (fin)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88AFFC-E048-478A-B835-105FB84C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19B-3BDD-4D40-BD95-3538C0BE63A7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BB5EEDF-4202-423A-B6D3-0A9B21F47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758240"/>
              </p:ext>
            </p:extLst>
          </p:nvPr>
        </p:nvGraphicFramePr>
        <p:xfrm>
          <a:off x="457197" y="608898"/>
          <a:ext cx="7502769" cy="4818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3941">
                  <a:extLst>
                    <a:ext uri="{9D8B030D-6E8A-4147-A177-3AD203B41FA5}">
                      <a16:colId xmlns:a16="http://schemas.microsoft.com/office/drawing/2014/main" val="1681603795"/>
                    </a:ext>
                  </a:extLst>
                </a:gridCol>
                <a:gridCol w="1488828">
                  <a:extLst>
                    <a:ext uri="{9D8B030D-6E8A-4147-A177-3AD203B41FA5}">
                      <a16:colId xmlns:a16="http://schemas.microsoft.com/office/drawing/2014/main" val="2176254426"/>
                    </a:ext>
                  </a:extLst>
                </a:gridCol>
              </a:tblGrid>
              <a:tr h="684364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Natures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Réalisations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5158"/>
                  </a:ext>
                </a:extLst>
              </a:tr>
              <a:tr h="450539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Taxe de séjour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111 999 €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549619313"/>
                  </a:ext>
                </a:extLst>
              </a:tr>
              <a:tr h="580768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Droits d’occupation du domaine public (terrasses, chantiers immobiliers, échafaudages, palissades </a:t>
                      </a:r>
                      <a:r>
                        <a:rPr lang="fr-FR" sz="150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122 468 €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478006250"/>
                  </a:ext>
                </a:extLst>
              </a:tr>
              <a:tr h="676774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Prestation de service gestion du SYMO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50 904 €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193089194"/>
                  </a:ext>
                </a:extLst>
              </a:tr>
              <a:tr h="530802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Dotation globale de décentralisation Hygiène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298 564 €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8287512"/>
                  </a:ext>
                </a:extLst>
              </a:tr>
              <a:tr h="537548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Abonnements et ventes d’ouvrages de la médiathèque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15 784 €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6756519"/>
                  </a:ext>
                </a:extLst>
              </a:tr>
              <a:tr h="48000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Restauration scolaire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685 962 €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63149257"/>
                  </a:ext>
                </a:extLst>
              </a:tr>
              <a:tr h="520390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Classes de découverte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15 873 €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03126609"/>
                  </a:ext>
                </a:extLst>
              </a:tr>
              <a:tr h="356869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Frais de scolarisation des enfants des communes extérieures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45 003 €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907375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57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53693" y="302181"/>
            <a:ext cx="8245718" cy="4945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EVOLUTION RETROSPECTIVE DES PRODUITS D’EXPLOITATION (EN K€)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17</a:t>
            </a:fld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531826" y="4984670"/>
            <a:ext cx="8080347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Depuis le début de mandat, en baisse de 8,80%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434683"/>
              </p:ext>
            </p:extLst>
          </p:nvPr>
        </p:nvGraphicFramePr>
        <p:xfrm>
          <a:off x="837756" y="747978"/>
          <a:ext cx="8164995" cy="416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8192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04092" y="268395"/>
            <a:ext cx="7179817" cy="499521"/>
          </a:xfrm>
        </p:spPr>
        <p:txBody>
          <a:bodyPr>
            <a:noAutofit/>
          </a:bodyPr>
          <a:lstStyle/>
          <a:p>
            <a:pPr algn="l"/>
            <a:r>
              <a:rPr lang="fr-FR" sz="1500" b="1" dirty="0">
                <a:latin typeface="Arial"/>
                <a:cs typeface="Arial"/>
              </a:rPr>
              <a:t>LA STRUCTURE DES DEPENSES REELLES DE FONCTIONNEMENT</a:t>
            </a:r>
            <a:br>
              <a:rPr lang="fr-FR" sz="1500" b="1" dirty="0">
                <a:latin typeface="Arial"/>
                <a:cs typeface="Arial"/>
              </a:rPr>
            </a:br>
            <a:endParaRPr lang="fr-FR" sz="15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19B-3BDD-4D40-BD95-3538C0BE63A7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5FD1260-AA89-4584-BB25-093DBF3FF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780378"/>
              </p:ext>
            </p:extLst>
          </p:nvPr>
        </p:nvGraphicFramePr>
        <p:xfrm>
          <a:off x="351692" y="767916"/>
          <a:ext cx="8253046" cy="428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304">
                  <a:extLst>
                    <a:ext uri="{9D8B030D-6E8A-4147-A177-3AD203B41FA5}">
                      <a16:colId xmlns:a16="http://schemas.microsoft.com/office/drawing/2014/main" val="1681603795"/>
                    </a:ext>
                  </a:extLst>
                </a:gridCol>
                <a:gridCol w="1519239">
                  <a:extLst>
                    <a:ext uri="{9D8B030D-6E8A-4147-A177-3AD203B41FA5}">
                      <a16:colId xmlns:a16="http://schemas.microsoft.com/office/drawing/2014/main" val="4244747156"/>
                    </a:ext>
                  </a:extLst>
                </a:gridCol>
                <a:gridCol w="1375519">
                  <a:extLst>
                    <a:ext uri="{9D8B030D-6E8A-4147-A177-3AD203B41FA5}">
                      <a16:colId xmlns:a16="http://schemas.microsoft.com/office/drawing/2014/main" val="689358899"/>
                    </a:ext>
                  </a:extLst>
                </a:gridCol>
                <a:gridCol w="1141355">
                  <a:extLst>
                    <a:ext uri="{9D8B030D-6E8A-4147-A177-3AD203B41FA5}">
                      <a16:colId xmlns:a16="http://schemas.microsoft.com/office/drawing/2014/main" val="2176254426"/>
                    </a:ext>
                  </a:extLst>
                </a:gridCol>
                <a:gridCol w="1362383">
                  <a:extLst>
                    <a:ext uri="{9D8B030D-6E8A-4147-A177-3AD203B41FA5}">
                      <a16:colId xmlns:a16="http://schemas.microsoft.com/office/drawing/2014/main" val="3047086883"/>
                    </a:ext>
                  </a:extLst>
                </a:gridCol>
                <a:gridCol w="1095246">
                  <a:extLst>
                    <a:ext uri="{9D8B030D-6E8A-4147-A177-3AD203B41FA5}">
                      <a16:colId xmlns:a16="http://schemas.microsoft.com/office/drawing/2014/main" val="3920979234"/>
                    </a:ext>
                  </a:extLst>
                </a:gridCol>
              </a:tblGrid>
              <a:tr h="781696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Charges réelles de fonctionnement 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Crédits ouverts BP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CA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Taux de réalisation en %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CA 2017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Evolution en %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5158"/>
                  </a:ext>
                </a:extLst>
              </a:tr>
              <a:tr h="481413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Charges à caractère général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10 250 610,06 €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9 831 880,94 €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96%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9 497 401,29 €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+ 3,5%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549619313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Charge de personnel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27 530 802,99 €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26 400 474,98 €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96%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27 804 218,97 €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-5,1%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478006250"/>
                  </a:ext>
                </a:extLst>
              </a:tr>
              <a:tr h="493936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Atténuation de produit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11 314,08 €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11 314,08 €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405 674,29 €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-97,2%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193089194"/>
                  </a:ext>
                </a:extLst>
              </a:tr>
              <a:tr h="428945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Charge de gestion courante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8 769 347,87 €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8 646 267,91 €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8 167 423,63 €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+ 5,9%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8287512"/>
                  </a:ext>
                </a:extLst>
              </a:tr>
              <a:tr h="493936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Charge financière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1 256 000,00 €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1 204 835,61 €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96%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1 101 107,08 €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+ 9,4%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6756519"/>
                  </a:ext>
                </a:extLst>
              </a:tr>
              <a:tr h="457978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Charge exceptionnelle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1 182 285,00 €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37 172,41 €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348 206,91 €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- 89,3%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63149257"/>
                  </a:ext>
                </a:extLst>
              </a:tr>
              <a:tr h="4939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49 000 360,00 €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46 131 945,93 €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47 324 032,17 €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-2,5%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907375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648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81348" y="242691"/>
            <a:ext cx="7179817" cy="499521"/>
          </a:xfrm>
        </p:spPr>
        <p:txBody>
          <a:bodyPr>
            <a:noAutofit/>
          </a:bodyPr>
          <a:lstStyle/>
          <a:p>
            <a:pPr algn="l"/>
            <a:r>
              <a:rPr lang="fr-FR" sz="1500" b="1" dirty="0">
                <a:latin typeface="Arial"/>
                <a:cs typeface="Arial"/>
              </a:rPr>
              <a:t>LA MAITRISE DE NOS CHARGES D’EXPLOITATION</a:t>
            </a:r>
            <a:br>
              <a:rPr lang="fr-FR" sz="1500" b="1" dirty="0">
                <a:latin typeface="Arial"/>
                <a:cs typeface="Arial"/>
              </a:rPr>
            </a:br>
            <a:endParaRPr lang="fr-FR" sz="15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19B-3BDD-4D40-BD95-3538C0BE63A7}" type="slidenum">
              <a:rPr lang="fr-FR" smtClean="0"/>
              <a:t>19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8BFAA9-6D13-4DC4-BA66-7A70CFAE4E24}"/>
              </a:ext>
            </a:extLst>
          </p:cNvPr>
          <p:cNvSpPr txBox="1"/>
          <p:nvPr/>
        </p:nvSpPr>
        <p:spPr>
          <a:xfrm>
            <a:off x="628650" y="5149696"/>
            <a:ext cx="6830786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7" dirty="0"/>
              <a:t>Une baisse de - 2,15 % en 2018  </a:t>
            </a:r>
          </a:p>
          <a:p>
            <a:endParaRPr lang="fr-FR" sz="667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7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222898"/>
              </p:ext>
            </p:extLst>
          </p:nvPr>
        </p:nvGraphicFramePr>
        <p:xfrm>
          <a:off x="481348" y="712646"/>
          <a:ext cx="8310960" cy="458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318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76089EAA-1D68-4C05-864A-5725B2D3C899}"/>
              </a:ext>
            </a:extLst>
          </p:cNvPr>
          <p:cNvSpPr txBox="1">
            <a:spLocks/>
          </p:cNvSpPr>
          <p:nvPr/>
        </p:nvSpPr>
        <p:spPr>
          <a:xfrm>
            <a:off x="137578" y="792047"/>
            <a:ext cx="8854022" cy="4922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Font typeface="Arial"/>
              <a:buNone/>
            </a:pPr>
            <a:endParaRPr lang="fr-FR" sz="800" dirty="0">
              <a:solidFill>
                <a:schemeClr val="tx2"/>
              </a:solidFill>
            </a:endParaRPr>
          </a:p>
          <a:p>
            <a:pPr marL="109537" indent="0">
              <a:buFont typeface="Arial"/>
              <a:buNone/>
            </a:pPr>
            <a:endParaRPr lang="fr-FR" sz="800" b="1" dirty="0">
              <a:solidFill>
                <a:srgbClr val="2300C8"/>
              </a:solidFill>
            </a:endParaRPr>
          </a:p>
          <a:p>
            <a:pPr marL="109537" indent="0">
              <a:buFont typeface="Arial"/>
              <a:buNone/>
            </a:pPr>
            <a:r>
              <a:rPr lang="fr-FR" sz="2000" b="1" dirty="0">
                <a:solidFill>
                  <a:srgbClr val="2300C8"/>
                </a:solidFill>
              </a:rPr>
              <a:t>Le billet de 100 € de recettes </a:t>
            </a:r>
            <a:r>
              <a:rPr lang="fr-FR" sz="1400" dirty="0">
                <a:solidFill>
                  <a:srgbClr val="2300C8"/>
                </a:solidFill>
              </a:rPr>
              <a:t>– page 3</a:t>
            </a:r>
          </a:p>
          <a:p>
            <a:pPr marL="109537" indent="0">
              <a:buFont typeface="Arial"/>
              <a:buNone/>
            </a:pPr>
            <a:endParaRPr lang="fr-FR" sz="1400" b="1" dirty="0">
              <a:solidFill>
                <a:srgbClr val="2300C8"/>
              </a:solidFill>
            </a:endParaRPr>
          </a:p>
          <a:p>
            <a:pPr marL="109537" indent="0">
              <a:buFont typeface="Arial"/>
              <a:buNone/>
            </a:pPr>
            <a:r>
              <a:rPr lang="fr-FR" sz="2000" b="1" dirty="0">
                <a:solidFill>
                  <a:srgbClr val="2300C8"/>
                </a:solidFill>
              </a:rPr>
              <a:t>Le billet de 100 € de dépenses </a:t>
            </a:r>
            <a:r>
              <a:rPr lang="fr-FR" sz="1400" dirty="0">
                <a:solidFill>
                  <a:srgbClr val="2300C8"/>
                </a:solidFill>
              </a:rPr>
              <a:t>- page 4</a:t>
            </a:r>
          </a:p>
          <a:p>
            <a:pPr marL="109537" indent="0">
              <a:buFont typeface="Arial"/>
              <a:buNone/>
            </a:pPr>
            <a:endParaRPr lang="fr-FR" sz="1400" dirty="0">
              <a:solidFill>
                <a:srgbClr val="2300C8"/>
              </a:solidFill>
            </a:endParaRPr>
          </a:p>
          <a:p>
            <a:pPr marL="109537" indent="0">
              <a:buFont typeface="Arial"/>
              <a:buNone/>
            </a:pPr>
            <a:r>
              <a:rPr lang="fr-FR" sz="2000" b="1" dirty="0">
                <a:solidFill>
                  <a:srgbClr val="2300C8"/>
                </a:solidFill>
              </a:rPr>
              <a:t>L’étude de nos recettes de fonctionnement </a:t>
            </a:r>
            <a:r>
              <a:rPr lang="fr-FR" sz="1400" dirty="0">
                <a:solidFill>
                  <a:srgbClr val="2300C8"/>
                </a:solidFill>
              </a:rPr>
              <a:t>– pages 5 à 17</a:t>
            </a:r>
          </a:p>
          <a:p>
            <a:pPr marL="109537" indent="0">
              <a:buFont typeface="Arial"/>
              <a:buNone/>
            </a:pPr>
            <a:endParaRPr lang="fr-FR" sz="1400" dirty="0">
              <a:solidFill>
                <a:srgbClr val="2300C8"/>
              </a:solidFill>
            </a:endParaRPr>
          </a:p>
          <a:p>
            <a:pPr marL="109537" indent="0">
              <a:buNone/>
            </a:pPr>
            <a:r>
              <a:rPr lang="fr-FR" sz="2000" b="1" dirty="0">
                <a:solidFill>
                  <a:srgbClr val="2300C8"/>
                </a:solidFill>
              </a:rPr>
              <a:t>L’analyse de nos dépenses de fonctionnement </a:t>
            </a:r>
            <a:r>
              <a:rPr lang="fr-FR" sz="1400" dirty="0">
                <a:solidFill>
                  <a:srgbClr val="2300C8"/>
                </a:solidFill>
              </a:rPr>
              <a:t>–</a:t>
            </a:r>
            <a:r>
              <a:rPr lang="fr-FR" sz="2000" dirty="0">
                <a:solidFill>
                  <a:srgbClr val="2300C8"/>
                </a:solidFill>
              </a:rPr>
              <a:t> </a:t>
            </a:r>
            <a:r>
              <a:rPr lang="fr-FR" sz="1400" dirty="0">
                <a:solidFill>
                  <a:srgbClr val="2300C8"/>
                </a:solidFill>
              </a:rPr>
              <a:t>pages 18 à 33</a:t>
            </a:r>
            <a:endParaRPr lang="fr-FR" sz="1400" b="1" dirty="0">
              <a:solidFill>
                <a:srgbClr val="2300C8"/>
              </a:solidFill>
            </a:endParaRPr>
          </a:p>
          <a:p>
            <a:pPr marL="109537" indent="0">
              <a:buNone/>
            </a:pPr>
            <a:endParaRPr lang="fr-FR" sz="1400" b="1" dirty="0">
              <a:solidFill>
                <a:srgbClr val="2300C8"/>
              </a:solidFill>
            </a:endParaRPr>
          </a:p>
          <a:p>
            <a:pPr marL="109537" indent="0">
              <a:buNone/>
            </a:pPr>
            <a:r>
              <a:rPr lang="fr-FR" sz="2000" b="1" dirty="0">
                <a:solidFill>
                  <a:srgbClr val="2300C8"/>
                </a:solidFill>
              </a:rPr>
              <a:t>La situation de nos ratios d’épargne </a:t>
            </a:r>
            <a:r>
              <a:rPr lang="fr-FR" sz="1400" dirty="0">
                <a:solidFill>
                  <a:srgbClr val="2300C8"/>
                </a:solidFill>
              </a:rPr>
              <a:t>–</a:t>
            </a:r>
            <a:r>
              <a:rPr lang="fr-FR" sz="2000" dirty="0">
                <a:solidFill>
                  <a:srgbClr val="2300C8"/>
                </a:solidFill>
              </a:rPr>
              <a:t> </a:t>
            </a:r>
            <a:r>
              <a:rPr lang="fr-FR" sz="1400" dirty="0">
                <a:solidFill>
                  <a:srgbClr val="2300C8"/>
                </a:solidFill>
              </a:rPr>
              <a:t>pages 34 à 36 </a:t>
            </a:r>
            <a:endParaRPr lang="fr-FR" sz="1400" b="1" dirty="0">
              <a:solidFill>
                <a:srgbClr val="2300C8"/>
              </a:solidFill>
            </a:endParaRPr>
          </a:p>
          <a:p>
            <a:pPr marL="109537" indent="0">
              <a:buNone/>
            </a:pPr>
            <a:endParaRPr lang="fr-FR" sz="1400" dirty="0">
              <a:solidFill>
                <a:srgbClr val="2300C8"/>
              </a:solidFill>
            </a:endParaRPr>
          </a:p>
          <a:p>
            <a:pPr marL="109537" indent="0">
              <a:buNone/>
            </a:pPr>
            <a:r>
              <a:rPr lang="fr-FR" sz="2000" b="1" dirty="0">
                <a:solidFill>
                  <a:srgbClr val="2300C8"/>
                </a:solidFill>
              </a:rPr>
              <a:t>La présentation de nos investissements </a:t>
            </a:r>
            <a:r>
              <a:rPr lang="fr-FR" sz="1400" dirty="0">
                <a:solidFill>
                  <a:srgbClr val="2300C8"/>
                </a:solidFill>
              </a:rPr>
              <a:t>– pages 37 à 43</a:t>
            </a:r>
            <a:endParaRPr lang="fr-FR" sz="1400" b="1" dirty="0">
              <a:solidFill>
                <a:srgbClr val="2300C8"/>
              </a:solidFill>
            </a:endParaRPr>
          </a:p>
          <a:p>
            <a:pPr marL="109537" indent="0">
              <a:buFont typeface="Arial"/>
              <a:buNone/>
            </a:pPr>
            <a:endParaRPr lang="fr-FR" sz="1400" dirty="0">
              <a:solidFill>
                <a:srgbClr val="2300C8"/>
              </a:solidFill>
            </a:endParaRPr>
          </a:p>
          <a:p>
            <a:pPr marL="109537" indent="0">
              <a:buNone/>
            </a:pPr>
            <a:r>
              <a:rPr lang="fr-FR" sz="2000" b="1" dirty="0">
                <a:solidFill>
                  <a:srgbClr val="2300C8"/>
                </a:solidFill>
              </a:rPr>
              <a:t>Le point sur nos indicateurs de dette et de trésorerie </a:t>
            </a:r>
            <a:r>
              <a:rPr lang="fr-FR" sz="1400" dirty="0">
                <a:solidFill>
                  <a:srgbClr val="2300C8"/>
                </a:solidFill>
              </a:rPr>
              <a:t>– pages 44 et 45 </a:t>
            </a:r>
            <a:endParaRPr lang="fr-FR" sz="1400" b="1" dirty="0">
              <a:solidFill>
                <a:srgbClr val="2300C8"/>
              </a:solidFill>
            </a:endParaRPr>
          </a:p>
          <a:p>
            <a:pPr marL="109537" indent="0">
              <a:buFont typeface="Arial"/>
              <a:buNone/>
            </a:pPr>
            <a:endParaRPr lang="fr-FR" sz="2000" b="1" dirty="0">
              <a:solidFill>
                <a:srgbClr val="2300C8"/>
              </a:solidFill>
            </a:endParaRPr>
          </a:p>
          <a:p>
            <a:pPr marL="109537" indent="0">
              <a:buNone/>
            </a:pPr>
            <a:endParaRPr lang="fr-FR" sz="2000" b="1" dirty="0">
              <a:solidFill>
                <a:srgbClr val="2300C8"/>
              </a:solidFill>
            </a:endParaRPr>
          </a:p>
          <a:p>
            <a:pPr marL="109537" indent="0">
              <a:buNone/>
            </a:pPr>
            <a:endParaRPr lang="fr-FR" sz="2000" b="1" dirty="0">
              <a:solidFill>
                <a:srgbClr val="2300C8"/>
              </a:solidFill>
            </a:endParaRPr>
          </a:p>
          <a:p>
            <a:pPr marL="109537" indent="0">
              <a:buFont typeface="Arial"/>
              <a:buNone/>
            </a:pPr>
            <a:endParaRPr lang="fr-FR" sz="2000" b="1" dirty="0">
              <a:solidFill>
                <a:srgbClr val="2300C8"/>
              </a:solidFill>
            </a:endParaRPr>
          </a:p>
          <a:p>
            <a:pPr marL="401637" lvl="1" indent="0">
              <a:buFont typeface="Arial"/>
              <a:buNone/>
            </a:pPr>
            <a:endParaRPr lang="fr-FR" sz="800" dirty="0">
              <a:solidFill>
                <a:schemeClr val="tx2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34A155B-0848-4C7E-8C42-42A1B74D5FF5}"/>
              </a:ext>
            </a:extLst>
          </p:cNvPr>
          <p:cNvSpPr txBox="1"/>
          <p:nvPr/>
        </p:nvSpPr>
        <p:spPr>
          <a:xfrm>
            <a:off x="441428" y="221409"/>
            <a:ext cx="8292264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DETAILS DU RAPPORT FINANCIER DU COMPTE ADMINISTRATIF 2018</a:t>
            </a:r>
          </a:p>
        </p:txBody>
      </p:sp>
    </p:spTree>
    <p:extLst>
      <p:ext uri="{BB962C8B-B14F-4D97-AF65-F5344CB8AC3E}">
        <p14:creationId xmlns:p14="http://schemas.microsoft.com/office/powerpoint/2010/main" val="943592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53693" y="302181"/>
            <a:ext cx="8245718" cy="4945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EVOLUTION RETROSPECTIVE DES CHARGES D’EXPLOITATION (EN K€)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20</a:t>
            </a:fld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531826" y="4984670"/>
            <a:ext cx="8080347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16,5 M€ d’économies ont été réalisées depuis le début de mandat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021066"/>
              </p:ext>
            </p:extLst>
          </p:nvPr>
        </p:nvGraphicFramePr>
        <p:xfrm>
          <a:off x="837756" y="747978"/>
          <a:ext cx="7677593" cy="416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1703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75036" y="292839"/>
            <a:ext cx="7793676" cy="1043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FOCUS SUR L’EVOLUTION DE NOS CHARGES A CARACTERE GENERAL (011)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21</a:t>
            </a:fld>
            <a:endParaRPr lang="fr-BE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4C658D1-206D-4F02-BF14-648A33D42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019858"/>
              </p:ext>
            </p:extLst>
          </p:nvPr>
        </p:nvGraphicFramePr>
        <p:xfrm>
          <a:off x="575036" y="832338"/>
          <a:ext cx="7657371" cy="401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575035" y="4881477"/>
            <a:ext cx="7657372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dépenses en hausse de 3,52% en 2018</a:t>
            </a:r>
          </a:p>
        </p:txBody>
      </p:sp>
    </p:spTree>
    <p:extLst>
      <p:ext uri="{BB962C8B-B14F-4D97-AF65-F5344CB8AC3E}">
        <p14:creationId xmlns:p14="http://schemas.microsoft.com/office/powerpoint/2010/main" val="3258344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6B712-BB33-431E-8B6A-A173A1DB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85" y="84124"/>
            <a:ext cx="7502769" cy="524775"/>
          </a:xfrm>
        </p:spPr>
        <p:txBody>
          <a:bodyPr>
            <a:normAutofit/>
          </a:bodyPr>
          <a:lstStyle/>
          <a:p>
            <a:pPr algn="l"/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PRINCIPALES DEPENSES A CARACTERE GENERAL (011)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88AFFC-E048-478A-B835-105FB84C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19B-3BDD-4D40-BD95-3538C0BE63A7}" type="slidenum">
              <a:rPr lang="fr-FR" smtClean="0"/>
              <a:t>22</a:t>
            </a:fld>
            <a:endParaRPr lang="fr-FR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BB5EEDF-4202-423A-B6D3-0A9B21F47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72583"/>
              </p:ext>
            </p:extLst>
          </p:nvPr>
        </p:nvGraphicFramePr>
        <p:xfrm>
          <a:off x="457198" y="608899"/>
          <a:ext cx="8119117" cy="470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625">
                  <a:extLst>
                    <a:ext uri="{9D8B030D-6E8A-4147-A177-3AD203B41FA5}">
                      <a16:colId xmlns:a16="http://schemas.microsoft.com/office/drawing/2014/main" val="1681603795"/>
                    </a:ext>
                  </a:extLst>
                </a:gridCol>
                <a:gridCol w="1629067">
                  <a:extLst>
                    <a:ext uri="{9D8B030D-6E8A-4147-A177-3AD203B41FA5}">
                      <a16:colId xmlns:a16="http://schemas.microsoft.com/office/drawing/2014/main" val="689358899"/>
                    </a:ext>
                  </a:extLst>
                </a:gridCol>
                <a:gridCol w="1306024">
                  <a:extLst>
                    <a:ext uri="{9D8B030D-6E8A-4147-A177-3AD203B41FA5}">
                      <a16:colId xmlns:a16="http://schemas.microsoft.com/office/drawing/2014/main" val="2176254426"/>
                    </a:ext>
                  </a:extLst>
                </a:gridCol>
                <a:gridCol w="990401">
                  <a:extLst>
                    <a:ext uri="{9D8B030D-6E8A-4147-A177-3AD203B41FA5}">
                      <a16:colId xmlns:a16="http://schemas.microsoft.com/office/drawing/2014/main" val="3047086883"/>
                    </a:ext>
                  </a:extLst>
                </a:gridCol>
              </a:tblGrid>
              <a:tr h="614029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Opérations &gt; à 100 000 €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Crédits ouverts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Réalisations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% de réalisation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5158"/>
                  </a:ext>
                </a:extLst>
              </a:tr>
              <a:tr h="40423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Fournitures magasin municipal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935 160 €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952 400 €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549619313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Formation du personnel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185 667 €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168 381 €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478006250"/>
                  </a:ext>
                </a:extLst>
              </a:tr>
              <a:tr h="607219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Entretien des voiries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101 400 €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101 261 €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193089194"/>
                  </a:ext>
                </a:extLst>
              </a:tr>
              <a:tr h="476249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Entretien du parc de véhicules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302 994 €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301 282 €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8287512"/>
                  </a:ext>
                </a:extLst>
              </a:tr>
              <a:tr h="482302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Entretien du réseau pluvial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375 004 €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375 004 €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6756519"/>
                  </a:ext>
                </a:extLst>
              </a:tr>
              <a:tr h="476249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Entretien des espaces verts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108 638 €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107 020 €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63149257"/>
                  </a:ext>
                </a:extLst>
              </a:tr>
              <a:tr h="500062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Gardiennage des équipements communaux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228 020 €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227 700 €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5784812"/>
                  </a:ext>
                </a:extLst>
              </a:tr>
              <a:tr h="374613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Frais de télécommunication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101 200 €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100 858 €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03126609"/>
                  </a:ext>
                </a:extLst>
              </a:tr>
              <a:tr h="320192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Entretien des bâtiments communaux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148 966 €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144 639 €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97%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907375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022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6B712-BB33-431E-8B6A-A173A1DB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85" y="84124"/>
            <a:ext cx="7502769" cy="524775"/>
          </a:xfrm>
        </p:spPr>
        <p:txBody>
          <a:bodyPr>
            <a:normAutofit/>
          </a:bodyPr>
          <a:lstStyle/>
          <a:p>
            <a:pPr algn="l"/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PRINCIPALES DEPENSES A CARACTERE GENERAL (suite)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88AFFC-E048-478A-B835-105FB84C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19B-3BDD-4D40-BD95-3538C0BE63A7}" type="slidenum">
              <a:rPr lang="fr-FR" smtClean="0"/>
              <a:t>23</a:t>
            </a:fld>
            <a:endParaRPr lang="fr-FR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BB5EEDF-4202-423A-B6D3-0A9B21F47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214648"/>
              </p:ext>
            </p:extLst>
          </p:nvPr>
        </p:nvGraphicFramePr>
        <p:xfrm>
          <a:off x="567685" y="584752"/>
          <a:ext cx="7886701" cy="470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158">
                  <a:extLst>
                    <a:ext uri="{9D8B030D-6E8A-4147-A177-3AD203B41FA5}">
                      <a16:colId xmlns:a16="http://schemas.microsoft.com/office/drawing/2014/main" val="1681603795"/>
                    </a:ext>
                  </a:extLst>
                </a:gridCol>
                <a:gridCol w="1818068">
                  <a:extLst>
                    <a:ext uri="{9D8B030D-6E8A-4147-A177-3AD203B41FA5}">
                      <a16:colId xmlns:a16="http://schemas.microsoft.com/office/drawing/2014/main" val="689358899"/>
                    </a:ext>
                  </a:extLst>
                </a:gridCol>
                <a:gridCol w="1554424">
                  <a:extLst>
                    <a:ext uri="{9D8B030D-6E8A-4147-A177-3AD203B41FA5}">
                      <a16:colId xmlns:a16="http://schemas.microsoft.com/office/drawing/2014/main" val="2176254426"/>
                    </a:ext>
                  </a:extLst>
                </a:gridCol>
                <a:gridCol w="962051">
                  <a:extLst>
                    <a:ext uri="{9D8B030D-6E8A-4147-A177-3AD203B41FA5}">
                      <a16:colId xmlns:a16="http://schemas.microsoft.com/office/drawing/2014/main" val="3047086883"/>
                    </a:ext>
                  </a:extLst>
                </a:gridCol>
              </a:tblGrid>
              <a:tr h="634573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Opérations &gt; à 100 000 €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Crédits ouverts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Réalisations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% de réalisation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5158"/>
                  </a:ext>
                </a:extLst>
              </a:tr>
              <a:tr h="373252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Théâtre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297 795 €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285 666 €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96%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549619313"/>
                  </a:ext>
                </a:extLst>
              </a:tr>
              <a:tr h="417761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Maintenance des système d’information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198 000 €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150 830 €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76%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478006250"/>
                  </a:ext>
                </a:extLst>
              </a:tr>
              <a:tr h="521029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Consommations d’eau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295 760 €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285 666 €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193089194"/>
                  </a:ext>
                </a:extLst>
              </a:tr>
              <a:tr h="439747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Consommations énergétiques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1 814 637 €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1 812 814 €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8287512"/>
                  </a:ext>
                </a:extLst>
              </a:tr>
              <a:tr h="560678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Impôts fonciers de la Ville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301 650 €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301 362 €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6756519"/>
                  </a:ext>
                </a:extLst>
              </a:tr>
              <a:tr h="439747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Sécurité patrimoine municipal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116 674 €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105 193 €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63149257"/>
                  </a:ext>
                </a:extLst>
              </a:tr>
              <a:tr h="46173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Communication institutionnelle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168 890 €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165 302 €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98%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5784812"/>
                  </a:ext>
                </a:extLst>
              </a:tr>
              <a:tr h="46173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Evénements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369 122 €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336 318 €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03126609"/>
                  </a:ext>
                </a:extLst>
              </a:tr>
              <a:tr h="362304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Prestations périscolaires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232 103 €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232 102 €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907375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348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6B712-BB33-431E-8B6A-A173A1DB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85" y="84124"/>
            <a:ext cx="7502769" cy="524775"/>
          </a:xfrm>
        </p:spPr>
        <p:txBody>
          <a:bodyPr>
            <a:normAutofit/>
          </a:bodyPr>
          <a:lstStyle/>
          <a:p>
            <a:pPr algn="l"/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PRINCIPALES DEPENSES A CARACTERE GENERAL (fin)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88AFFC-E048-478A-B835-105FB84C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19B-3BDD-4D40-BD95-3538C0BE63A7}" type="slidenum">
              <a:rPr lang="fr-FR" smtClean="0"/>
              <a:t>24</a:t>
            </a:fld>
            <a:endParaRPr lang="fr-FR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BB5EEDF-4202-423A-B6D3-0A9B21F47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902835"/>
              </p:ext>
            </p:extLst>
          </p:nvPr>
        </p:nvGraphicFramePr>
        <p:xfrm>
          <a:off x="567685" y="917625"/>
          <a:ext cx="8037052" cy="362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638">
                  <a:extLst>
                    <a:ext uri="{9D8B030D-6E8A-4147-A177-3AD203B41FA5}">
                      <a16:colId xmlns:a16="http://schemas.microsoft.com/office/drawing/2014/main" val="1681603795"/>
                    </a:ext>
                  </a:extLst>
                </a:gridCol>
                <a:gridCol w="1735015">
                  <a:extLst>
                    <a:ext uri="{9D8B030D-6E8A-4147-A177-3AD203B41FA5}">
                      <a16:colId xmlns:a16="http://schemas.microsoft.com/office/drawing/2014/main" val="689358899"/>
                    </a:ext>
                  </a:extLst>
                </a:gridCol>
                <a:gridCol w="1324708">
                  <a:extLst>
                    <a:ext uri="{9D8B030D-6E8A-4147-A177-3AD203B41FA5}">
                      <a16:colId xmlns:a16="http://schemas.microsoft.com/office/drawing/2014/main" val="2176254426"/>
                    </a:ext>
                  </a:extLst>
                </a:gridCol>
                <a:gridCol w="1113691">
                  <a:extLst>
                    <a:ext uri="{9D8B030D-6E8A-4147-A177-3AD203B41FA5}">
                      <a16:colId xmlns:a16="http://schemas.microsoft.com/office/drawing/2014/main" val="3047086883"/>
                    </a:ext>
                  </a:extLst>
                </a:gridCol>
              </a:tblGrid>
              <a:tr h="514987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Opérations &gt; 100 000 €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Crédits ouverts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Réalisations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% de réalisation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5158"/>
                  </a:ext>
                </a:extLst>
              </a:tr>
              <a:tr h="408772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Restauration scolaire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950 840 €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937 790 €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549619313"/>
                  </a:ext>
                </a:extLst>
              </a:tr>
              <a:tr h="457516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Soutien à l’économie sociale et solidaire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181 068 €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175 335 €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97%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478006250"/>
                  </a:ext>
                </a:extLst>
              </a:tr>
              <a:tr h="614034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Partenariat SASP USON Rugby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257 859 €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270 260 €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98%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193089194"/>
                  </a:ext>
                </a:extLst>
              </a:tr>
              <a:tr h="48159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Contrats d’assurance du patrimoine de la ville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188 115 €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187 763 €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8287512"/>
                  </a:ext>
                </a:extLst>
              </a:tr>
              <a:tr h="614034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Déchets produits par les services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168 000 €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152 724 €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6756519"/>
                  </a:ext>
                </a:extLst>
              </a:tr>
              <a:tr h="48159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Eclairage public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647 963 €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647 963 €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63149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675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75036" y="292839"/>
            <a:ext cx="7793676" cy="1043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FOCUS SUR L’EVOLUTION DE NOS CHARGES DE PERSONNEL (012)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25</a:t>
            </a:fld>
            <a:endParaRPr lang="fr-BE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4C658D1-206D-4F02-BF14-648A33D42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020706"/>
              </p:ext>
            </p:extLst>
          </p:nvPr>
        </p:nvGraphicFramePr>
        <p:xfrm>
          <a:off x="575036" y="832338"/>
          <a:ext cx="7657371" cy="401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575035" y="4881477"/>
            <a:ext cx="7657372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dépenses en baisse de 5% en 2018</a:t>
            </a:r>
          </a:p>
        </p:txBody>
      </p:sp>
    </p:spTree>
    <p:extLst>
      <p:ext uri="{BB962C8B-B14F-4D97-AF65-F5344CB8AC3E}">
        <p14:creationId xmlns:p14="http://schemas.microsoft.com/office/powerpoint/2010/main" val="2155355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75036" y="292839"/>
            <a:ext cx="7793676" cy="1043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REPARTITION DE NOS CHARGES DE PERSONNEL (012)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26</a:t>
            </a:fld>
            <a:endParaRPr lang="fr-BE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1AFF5239-82FD-48F4-A446-35B5C764A8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964142"/>
              </p:ext>
            </p:extLst>
          </p:nvPr>
        </p:nvGraphicFramePr>
        <p:xfrm>
          <a:off x="1524000" y="908693"/>
          <a:ext cx="6096000" cy="447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734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75036" y="292839"/>
            <a:ext cx="7793676" cy="1043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FOCUS SUR L’EVOLUTION DE NOS CHARGES DE GESTION COURANTE (65)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27</a:t>
            </a:fld>
            <a:endParaRPr lang="fr-BE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4C658D1-206D-4F02-BF14-648A33D42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610320"/>
              </p:ext>
            </p:extLst>
          </p:nvPr>
        </p:nvGraphicFramePr>
        <p:xfrm>
          <a:off x="575036" y="832338"/>
          <a:ext cx="7657371" cy="401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575035" y="4881477"/>
            <a:ext cx="7657372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dépenses </a:t>
            </a:r>
            <a:r>
              <a:rPr lang="fr-FR"/>
              <a:t>en augmentation de 5,9</a:t>
            </a:r>
            <a:r>
              <a:rPr lang="fr-FR" dirty="0"/>
              <a:t>% en 2018</a:t>
            </a:r>
          </a:p>
        </p:txBody>
      </p:sp>
    </p:spTree>
    <p:extLst>
      <p:ext uri="{BB962C8B-B14F-4D97-AF65-F5344CB8AC3E}">
        <p14:creationId xmlns:p14="http://schemas.microsoft.com/office/powerpoint/2010/main" val="1250234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75036" y="292839"/>
            <a:ext cx="7793676" cy="1043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SOUTIEN FINANCIER AU CCAS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28</a:t>
            </a:fld>
            <a:endParaRPr lang="fr-BE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4C658D1-206D-4F02-BF14-648A33D42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718846"/>
              </p:ext>
            </p:extLst>
          </p:nvPr>
        </p:nvGraphicFramePr>
        <p:xfrm>
          <a:off x="575036" y="832338"/>
          <a:ext cx="7657371" cy="401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575035" y="4881477"/>
            <a:ext cx="7657372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subvention en hausse de 23,6% en 2018</a:t>
            </a:r>
          </a:p>
        </p:txBody>
      </p:sp>
    </p:spTree>
    <p:extLst>
      <p:ext uri="{BB962C8B-B14F-4D97-AF65-F5344CB8AC3E}">
        <p14:creationId xmlns:p14="http://schemas.microsoft.com/office/powerpoint/2010/main" val="2924690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75036" y="292839"/>
            <a:ext cx="7793676" cy="1043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SOUTIEN FINANCIER AU SDIS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29</a:t>
            </a:fld>
            <a:endParaRPr lang="fr-BE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4C658D1-206D-4F02-BF14-648A33D42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541357"/>
              </p:ext>
            </p:extLst>
          </p:nvPr>
        </p:nvGraphicFramePr>
        <p:xfrm>
          <a:off x="575036" y="832338"/>
          <a:ext cx="7657371" cy="401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575035" y="4881477"/>
            <a:ext cx="7657372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contingent d’incendie en hausse de 0,3% en 2018</a:t>
            </a:r>
          </a:p>
        </p:txBody>
      </p:sp>
    </p:spTree>
    <p:extLst>
      <p:ext uri="{BB962C8B-B14F-4D97-AF65-F5344CB8AC3E}">
        <p14:creationId xmlns:p14="http://schemas.microsoft.com/office/powerpoint/2010/main" val="321600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BA4E1B3-050D-4235-B589-A716799D1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55335" y="1790462"/>
            <a:ext cx="4267496" cy="2093201"/>
          </a:xfrm>
          <a:prstGeom prst="rect">
            <a:avLst/>
          </a:prstGeom>
          <a:ln>
            <a:noFill/>
          </a:ln>
          <a:effectLst>
            <a:outerShdw blurRad="11684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961D025-979E-6B42-9C9A-EA91749E4B8C}"/>
              </a:ext>
            </a:extLst>
          </p:cNvPr>
          <p:cNvSpPr txBox="1"/>
          <p:nvPr/>
        </p:nvSpPr>
        <p:spPr>
          <a:xfrm>
            <a:off x="480199" y="232411"/>
            <a:ext cx="81155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23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Répartition sur 100 € de recettes du compte administratif 2018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1E8AEA-964D-4580-9B22-3E37AEB9B156}"/>
              </a:ext>
            </a:extLst>
          </p:cNvPr>
          <p:cNvSpPr/>
          <p:nvPr/>
        </p:nvSpPr>
        <p:spPr>
          <a:xfrm>
            <a:off x="261938" y="1814467"/>
            <a:ext cx="2262763" cy="866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2300C8"/>
                </a:solidFill>
              </a:rPr>
              <a:t>CAF </a:t>
            </a:r>
          </a:p>
          <a:p>
            <a:pPr algn="ctr"/>
            <a:r>
              <a:rPr lang="fr-FR" sz="1800" dirty="0">
                <a:solidFill>
                  <a:srgbClr val="2300C8"/>
                </a:solidFill>
              </a:rPr>
              <a:t>1,61 €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F6A822-841E-44DB-8BFC-319DE6DFCD15}"/>
              </a:ext>
            </a:extLst>
          </p:cNvPr>
          <p:cNvSpPr/>
          <p:nvPr/>
        </p:nvSpPr>
        <p:spPr>
          <a:xfrm>
            <a:off x="2555335" y="3915288"/>
            <a:ext cx="2262763" cy="10571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2300C8"/>
                </a:solidFill>
              </a:rPr>
              <a:t>Dette 6,19 €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9F770B-B8A0-4215-B1DC-9A5FD1741BF6}"/>
              </a:ext>
            </a:extLst>
          </p:cNvPr>
          <p:cNvSpPr/>
          <p:nvPr/>
        </p:nvSpPr>
        <p:spPr>
          <a:xfrm>
            <a:off x="2555335" y="816568"/>
            <a:ext cx="1849998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2300C8"/>
                </a:solidFill>
              </a:rPr>
              <a:t>Contribuables</a:t>
            </a:r>
          </a:p>
          <a:p>
            <a:pPr algn="ctr"/>
            <a:r>
              <a:rPr lang="fr-FR" sz="1800" dirty="0">
                <a:solidFill>
                  <a:srgbClr val="2300C8"/>
                </a:solidFill>
              </a:rPr>
              <a:t>51,20 €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732430-D5E0-4833-9D2E-4850B36CF43C}"/>
              </a:ext>
            </a:extLst>
          </p:cNvPr>
          <p:cNvSpPr/>
          <p:nvPr/>
        </p:nvSpPr>
        <p:spPr>
          <a:xfrm>
            <a:off x="233512" y="2854324"/>
            <a:ext cx="2262763" cy="10402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2300C8"/>
                </a:solidFill>
              </a:rPr>
              <a:t>Autres 0,86 €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29A7CC-D26E-4947-A203-EAC88A2577B0}"/>
              </a:ext>
            </a:extLst>
          </p:cNvPr>
          <p:cNvSpPr/>
          <p:nvPr/>
        </p:nvSpPr>
        <p:spPr>
          <a:xfrm>
            <a:off x="6881890" y="2917232"/>
            <a:ext cx="1907999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2300C8"/>
                </a:solidFill>
              </a:rPr>
              <a:t>Agglomération</a:t>
            </a:r>
          </a:p>
          <a:p>
            <a:pPr algn="ctr"/>
            <a:r>
              <a:rPr lang="fr-FR" sz="1800" dirty="0">
                <a:solidFill>
                  <a:srgbClr val="2300C8"/>
                </a:solidFill>
              </a:rPr>
              <a:t>13,80 €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1D900D-9A74-4307-8474-B52AAF8B75CC}"/>
              </a:ext>
            </a:extLst>
          </p:cNvPr>
          <p:cNvSpPr/>
          <p:nvPr/>
        </p:nvSpPr>
        <p:spPr>
          <a:xfrm>
            <a:off x="4537961" y="805029"/>
            <a:ext cx="2284869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2300C8"/>
                </a:solidFill>
              </a:rPr>
              <a:t>Usagers</a:t>
            </a:r>
          </a:p>
          <a:p>
            <a:pPr algn="ctr"/>
            <a:r>
              <a:rPr lang="fr-FR" sz="1800" dirty="0">
                <a:solidFill>
                  <a:srgbClr val="2300C8"/>
                </a:solidFill>
              </a:rPr>
              <a:t>6,38 €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1A90D7-35A0-4AE2-A59A-ABB4CDE87503}"/>
              </a:ext>
            </a:extLst>
          </p:cNvPr>
          <p:cNvSpPr/>
          <p:nvPr/>
        </p:nvSpPr>
        <p:spPr>
          <a:xfrm>
            <a:off x="6881890" y="1802056"/>
            <a:ext cx="1908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2300C8"/>
                </a:solidFill>
              </a:rPr>
              <a:t>Etat</a:t>
            </a:r>
          </a:p>
          <a:p>
            <a:pPr algn="ctr"/>
            <a:r>
              <a:rPr lang="fr-FR" sz="1800" dirty="0">
                <a:solidFill>
                  <a:srgbClr val="2300C8"/>
                </a:solidFill>
              </a:rPr>
              <a:t>19,69 €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4D2334-A34E-471B-99D5-821A2848E0CA}"/>
              </a:ext>
            </a:extLst>
          </p:cNvPr>
          <p:cNvSpPr/>
          <p:nvPr/>
        </p:nvSpPr>
        <p:spPr>
          <a:xfrm>
            <a:off x="4914830" y="3915288"/>
            <a:ext cx="1908001" cy="1057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2300C8"/>
                </a:solidFill>
              </a:rPr>
              <a:t>Département  0,27 €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A724F32-F469-46AB-B039-EEFC6747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DEC-AA34-2D4A-AC5E-D0A463A4720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266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75036" y="292839"/>
            <a:ext cx="7793676" cy="1043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EVOLUTION INDEMNITES DES ELUS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30</a:t>
            </a:fld>
            <a:endParaRPr lang="fr-BE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4C658D1-206D-4F02-BF14-648A33D42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497958"/>
              </p:ext>
            </p:extLst>
          </p:nvPr>
        </p:nvGraphicFramePr>
        <p:xfrm>
          <a:off x="575036" y="832338"/>
          <a:ext cx="7657371" cy="401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575035" y="4881477"/>
            <a:ext cx="7657372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indemnités en hausse de 0,4% en 2018</a:t>
            </a:r>
          </a:p>
        </p:txBody>
      </p:sp>
    </p:spTree>
    <p:extLst>
      <p:ext uri="{BB962C8B-B14F-4D97-AF65-F5344CB8AC3E}">
        <p14:creationId xmlns:p14="http://schemas.microsoft.com/office/powerpoint/2010/main" val="838335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6B712-BB33-431E-8B6A-A173A1DB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15" y="71375"/>
            <a:ext cx="7502769" cy="524775"/>
          </a:xfrm>
        </p:spPr>
        <p:txBody>
          <a:bodyPr>
            <a:normAutofit/>
          </a:bodyPr>
          <a:lstStyle/>
          <a:p>
            <a:pPr algn="l"/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SOUTIEN FINANCIER AUX ASSOCIATIONS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88AFFC-E048-478A-B835-105FB84C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19B-3BDD-4D40-BD95-3538C0BE63A7}" type="slidenum">
              <a:rPr lang="fr-FR" smtClean="0"/>
              <a:t>31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72BDE0-F9FB-409B-87EE-E82D56A39F69}"/>
              </a:ext>
            </a:extLst>
          </p:cNvPr>
          <p:cNvSpPr txBox="1"/>
          <p:nvPr/>
        </p:nvSpPr>
        <p:spPr>
          <a:xfrm>
            <a:off x="485565" y="5240164"/>
            <a:ext cx="7258353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7" b="1" dirty="0"/>
              <a:t>Au total plus de  5,1M€ </a:t>
            </a:r>
            <a:r>
              <a:rPr lang="fr-FR" sz="1667" dirty="0"/>
              <a:t>(dont 2,95 M€ en concours en nature)  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BB5EEDF-4202-423A-B6D3-0A9B21F47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680642"/>
              </p:ext>
            </p:extLst>
          </p:nvPr>
        </p:nvGraphicFramePr>
        <p:xfrm>
          <a:off x="907945" y="624548"/>
          <a:ext cx="7572525" cy="447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958">
                  <a:extLst>
                    <a:ext uri="{9D8B030D-6E8A-4147-A177-3AD203B41FA5}">
                      <a16:colId xmlns:a16="http://schemas.microsoft.com/office/drawing/2014/main" val="1681603795"/>
                    </a:ext>
                  </a:extLst>
                </a:gridCol>
                <a:gridCol w="1577662">
                  <a:extLst>
                    <a:ext uri="{9D8B030D-6E8A-4147-A177-3AD203B41FA5}">
                      <a16:colId xmlns:a16="http://schemas.microsoft.com/office/drawing/2014/main" val="4244747156"/>
                    </a:ext>
                  </a:extLst>
                </a:gridCol>
                <a:gridCol w="1631409">
                  <a:extLst>
                    <a:ext uri="{9D8B030D-6E8A-4147-A177-3AD203B41FA5}">
                      <a16:colId xmlns:a16="http://schemas.microsoft.com/office/drawing/2014/main" val="689358899"/>
                    </a:ext>
                  </a:extLst>
                </a:gridCol>
                <a:gridCol w="1185193">
                  <a:extLst>
                    <a:ext uri="{9D8B030D-6E8A-4147-A177-3AD203B41FA5}">
                      <a16:colId xmlns:a16="http://schemas.microsoft.com/office/drawing/2014/main" val="2176254426"/>
                    </a:ext>
                  </a:extLst>
                </a:gridCol>
                <a:gridCol w="1351303">
                  <a:extLst>
                    <a:ext uri="{9D8B030D-6E8A-4147-A177-3AD203B41FA5}">
                      <a16:colId xmlns:a16="http://schemas.microsoft.com/office/drawing/2014/main" val="3047086883"/>
                    </a:ext>
                  </a:extLst>
                </a:gridCol>
              </a:tblGrid>
              <a:tr h="514987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Subventions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CA 2017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CA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Evolution en valeur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Evolution en %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5158"/>
                  </a:ext>
                </a:extLst>
              </a:tr>
              <a:tr h="408772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Sport 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477 067 €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457 790 €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-19 277 €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-4,0%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549619313"/>
                  </a:ext>
                </a:extLst>
              </a:tr>
              <a:tr h="457516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Culture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218 316 €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222 640 €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+ 4 324 €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+2,0%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478006250"/>
                  </a:ext>
                </a:extLst>
              </a:tr>
              <a:tr h="614034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Prévention et médiation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125 000 €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130 400 €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+ 5 400 €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+ 4,3%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193089194"/>
                  </a:ext>
                </a:extLst>
              </a:tr>
              <a:tr h="48159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Commerce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24 000 €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25 000 €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+ 1 000 €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+ 4,2%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8287512"/>
                  </a:ext>
                </a:extLst>
              </a:tr>
              <a:tr h="614034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Economie solidaire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44 000 €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40 000 €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- 4 000 € 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- 9,1%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6756519"/>
                  </a:ext>
                </a:extLst>
              </a:tr>
              <a:tr h="48159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Socio éducative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1 176 679 €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1 112 224 €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- 64 455 €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- 5,5%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63149257"/>
                  </a:ext>
                </a:extLst>
              </a:tr>
              <a:tr h="50567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Autres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174 082 €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158 816 €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-15 266 €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- 8,8%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5784812"/>
                  </a:ext>
                </a:extLst>
              </a:tr>
              <a:tr h="396782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2 239 144 €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2 146 870 €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- 92 274 €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-4,1%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907375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127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50454" y="301743"/>
            <a:ext cx="8245718" cy="4945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ANALYSE COMPARATIVE DE NOS DEPENSES DE FONCTIONNEMENT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32</a:t>
            </a:fld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438731" y="4744741"/>
            <a:ext cx="8080347" cy="66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 </a:t>
            </a:r>
            <a:r>
              <a:rPr lang="fr-FR" dirty="0"/>
              <a:t>La baisse de population constatée sur le mandat neutralise l’effet de la baisse réelle de nos dépenses de fonctionnement </a:t>
            </a:r>
            <a:endParaRPr lang="fr-FR" b="1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CF1DBD7-5EEB-4D02-95C3-5A3AC57F1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498673"/>
              </p:ext>
            </p:extLst>
          </p:nvPr>
        </p:nvGraphicFramePr>
        <p:xfrm>
          <a:off x="1101969" y="991639"/>
          <a:ext cx="7127631" cy="345140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53139">
                  <a:extLst>
                    <a:ext uri="{9D8B030D-6E8A-4147-A177-3AD203B41FA5}">
                      <a16:colId xmlns:a16="http://schemas.microsoft.com/office/drawing/2014/main" val="2773729457"/>
                    </a:ext>
                  </a:extLst>
                </a:gridCol>
                <a:gridCol w="2524369">
                  <a:extLst>
                    <a:ext uri="{9D8B030D-6E8A-4147-A177-3AD203B41FA5}">
                      <a16:colId xmlns:a16="http://schemas.microsoft.com/office/drawing/2014/main" val="3284358653"/>
                    </a:ext>
                  </a:extLst>
                </a:gridCol>
                <a:gridCol w="2450123">
                  <a:extLst>
                    <a:ext uri="{9D8B030D-6E8A-4147-A177-3AD203B41FA5}">
                      <a16:colId xmlns:a16="http://schemas.microsoft.com/office/drawing/2014/main" val="2117169486"/>
                    </a:ext>
                  </a:extLst>
                </a:gridCol>
              </a:tblGrid>
              <a:tr h="11504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 € par habitant (source DGFIP)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Dépenses de fonctionnement </a:t>
                      </a:r>
                    </a:p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Nevers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Dépenses de fonctionnement </a:t>
                      </a:r>
                    </a:p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strate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991777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1 439 €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1 350 €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67320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1 400 €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1 369 €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731433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1 517 €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1 358 €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66988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1 475 €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1 426 €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794222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1 457 €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1 403 €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3613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1 413 €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non disponible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614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273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61716" y="244187"/>
            <a:ext cx="7793676" cy="5419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LES CENTRES DE COÛTS 2018  (base dépenses de fonctionnement)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33</a:t>
            </a:fld>
            <a:endParaRPr lang="fr-BE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CCE373F1-7667-403B-A147-FC81D91E9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06160"/>
              </p:ext>
            </p:extLst>
          </p:nvPr>
        </p:nvGraphicFramePr>
        <p:xfrm>
          <a:off x="-819669" y="8937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0692B95F-AC62-4B5A-BA84-29D6E03C9F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095521"/>
              </p:ext>
            </p:extLst>
          </p:nvPr>
        </p:nvGraphicFramePr>
        <p:xfrm>
          <a:off x="3657020" y="8893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56798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911593" y="278614"/>
            <a:ext cx="6858000" cy="1043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LES INDICATEURS D’EPARGNE 2018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34</a:t>
            </a:fld>
            <a:endParaRPr lang="fr-BE"/>
          </a:p>
        </p:txBody>
      </p:sp>
      <p:pic>
        <p:nvPicPr>
          <p:cNvPr id="11" name="Image 7" descr="nevers.gif">
            <a:extLst>
              <a:ext uri="{FF2B5EF4-FFF2-40B4-BE49-F238E27FC236}">
                <a16:creationId xmlns:a16="http://schemas.microsoft.com/office/drawing/2014/main" id="{B256FE60-F381-457C-9092-05FC9CF61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7493"/>
            <a:ext cx="4436885" cy="301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Diagram 11">
            <a:extLst>
              <a:ext uri="{FF2B5EF4-FFF2-40B4-BE49-F238E27FC236}">
                <a16:creationId xmlns:a16="http://schemas.microsoft.com/office/drawing/2014/main" id="{96FF79DA-41C0-4135-9AC4-BC13A7B4C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636286"/>
              </p:ext>
            </p:extLst>
          </p:nvPr>
        </p:nvGraphicFramePr>
        <p:xfrm>
          <a:off x="638243" y="783350"/>
          <a:ext cx="4763513" cy="273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0B463580-C7A4-4852-9AA9-0B3FB38CF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534735"/>
              </p:ext>
            </p:extLst>
          </p:nvPr>
        </p:nvGraphicFramePr>
        <p:xfrm>
          <a:off x="5660123" y="1644245"/>
          <a:ext cx="2929962" cy="29403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2623">
                <a:tc>
                  <a:txBody>
                    <a:bodyPr/>
                    <a:lstStyle/>
                    <a:p>
                      <a:pPr algn="ctr"/>
                      <a:r>
                        <a:rPr lang="fr-FR" sz="2000" baseline="0" dirty="0"/>
                        <a:t>Epargne 2018</a:t>
                      </a:r>
                      <a:endParaRPr lang="fr-FR" sz="13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aseline="0" dirty="0"/>
                        <a:t> en M€ </a:t>
                      </a:r>
                      <a:endParaRPr lang="fr-FR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56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Gestion</a:t>
                      </a:r>
                      <a:endParaRPr lang="fr-FR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2300C8"/>
                          </a:solidFill>
                        </a:rPr>
                        <a:t>8,3 M€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56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Brute</a:t>
                      </a:r>
                      <a:endParaRPr lang="fr-FR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7,3 M€</a:t>
                      </a:r>
                      <a:endParaRPr lang="fr-FR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6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Nette</a:t>
                      </a:r>
                      <a:endParaRPr lang="fr-FR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2300C8"/>
                          </a:solidFill>
                        </a:rPr>
                        <a:t>3,8 M€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195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53693" y="302181"/>
            <a:ext cx="8245718" cy="4945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EVOLUTION RETROSPECTIVE DE NOS NIVEAUX D’EPARGNE (EN K€)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35</a:t>
            </a:fld>
            <a:endParaRPr lang="fr-BE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464816"/>
              </p:ext>
            </p:extLst>
          </p:nvPr>
        </p:nvGraphicFramePr>
        <p:xfrm>
          <a:off x="553693" y="640538"/>
          <a:ext cx="7561161" cy="418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73620718-963D-4378-948B-7E6A59BB14D4}"/>
              </a:ext>
            </a:extLst>
          </p:cNvPr>
          <p:cNvSpPr txBox="1"/>
          <p:nvPr/>
        </p:nvSpPr>
        <p:spPr>
          <a:xfrm>
            <a:off x="435003" y="4923707"/>
            <a:ext cx="8080347" cy="66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 </a:t>
            </a:r>
            <a:r>
              <a:rPr lang="fr-FR" dirty="0"/>
              <a:t>En valeur, le niveau d’épargne nette 2018 (3,8 M€) reste supérieur à la dernière année du mandat précédent (3,6 M€)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15088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50454" y="301743"/>
            <a:ext cx="8245718" cy="4945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ANALYSE COMPARATIVE DE NOTRE NIVEAU D’EPARGNE NETTE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36</a:t>
            </a:fld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319011" y="4723361"/>
            <a:ext cx="8377161" cy="66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 </a:t>
            </a:r>
            <a:r>
              <a:rPr lang="fr-FR" dirty="0"/>
              <a:t>Sur la période, une épargne nette par habitant systématiquement supérieure à la strate</a:t>
            </a:r>
            <a:endParaRPr lang="fr-FR" b="1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CF1DBD7-5EEB-4D02-95C3-5A3AC57F1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215049"/>
              </p:ext>
            </p:extLst>
          </p:nvPr>
        </p:nvGraphicFramePr>
        <p:xfrm>
          <a:off x="1101969" y="991639"/>
          <a:ext cx="7127631" cy="345140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53139">
                  <a:extLst>
                    <a:ext uri="{9D8B030D-6E8A-4147-A177-3AD203B41FA5}">
                      <a16:colId xmlns:a16="http://schemas.microsoft.com/office/drawing/2014/main" val="2773729457"/>
                    </a:ext>
                  </a:extLst>
                </a:gridCol>
                <a:gridCol w="2524369">
                  <a:extLst>
                    <a:ext uri="{9D8B030D-6E8A-4147-A177-3AD203B41FA5}">
                      <a16:colId xmlns:a16="http://schemas.microsoft.com/office/drawing/2014/main" val="3284358653"/>
                    </a:ext>
                  </a:extLst>
                </a:gridCol>
                <a:gridCol w="2450123">
                  <a:extLst>
                    <a:ext uri="{9D8B030D-6E8A-4147-A177-3AD203B41FA5}">
                      <a16:colId xmlns:a16="http://schemas.microsoft.com/office/drawing/2014/main" val="2117169486"/>
                    </a:ext>
                  </a:extLst>
                </a:gridCol>
              </a:tblGrid>
              <a:tr h="11504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 € par habitant (source DGFIP)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Epargne nette</a:t>
                      </a:r>
                    </a:p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Nevers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Epargne nette</a:t>
                      </a:r>
                    </a:p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strate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991777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113 €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67320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128 €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731433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113 €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72 €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66988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794222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73 €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3613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105 €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non disponible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614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839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75036" y="292839"/>
            <a:ext cx="7793676" cy="1043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FOCUS SUR LES DEPENSES D’EQUIPEMENT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37</a:t>
            </a:fld>
            <a:endParaRPr lang="fr-BE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4C658D1-206D-4F02-BF14-648A33D42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305828"/>
              </p:ext>
            </p:extLst>
          </p:nvPr>
        </p:nvGraphicFramePr>
        <p:xfrm>
          <a:off x="575036" y="832338"/>
          <a:ext cx="7657371" cy="401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575035" y="4881477"/>
            <a:ext cx="7657372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taux de réalisation des investissements est de 72,32 % en 2018</a:t>
            </a:r>
          </a:p>
        </p:txBody>
      </p:sp>
    </p:spTree>
    <p:extLst>
      <p:ext uri="{BB962C8B-B14F-4D97-AF65-F5344CB8AC3E}">
        <p14:creationId xmlns:p14="http://schemas.microsoft.com/office/powerpoint/2010/main" val="2374787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6B712-BB33-431E-8B6A-A173A1DB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85" y="84124"/>
            <a:ext cx="7502769" cy="524775"/>
          </a:xfrm>
        </p:spPr>
        <p:txBody>
          <a:bodyPr>
            <a:normAutofit/>
          </a:bodyPr>
          <a:lstStyle/>
          <a:p>
            <a:pPr algn="l"/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PRINCIPAUX INVESTISSEMENTS 2018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88AFFC-E048-478A-B835-105FB84C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19B-3BDD-4D40-BD95-3538C0BE63A7}" type="slidenum">
              <a:rPr lang="fr-FR" smtClean="0"/>
              <a:t>38</a:t>
            </a:fld>
            <a:endParaRPr lang="fr-FR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BB5EEDF-4202-423A-B6D3-0A9B21F47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943711"/>
              </p:ext>
            </p:extLst>
          </p:nvPr>
        </p:nvGraphicFramePr>
        <p:xfrm>
          <a:off x="457197" y="608899"/>
          <a:ext cx="7502769" cy="486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3941">
                  <a:extLst>
                    <a:ext uri="{9D8B030D-6E8A-4147-A177-3AD203B41FA5}">
                      <a16:colId xmlns:a16="http://schemas.microsoft.com/office/drawing/2014/main" val="1681603795"/>
                    </a:ext>
                  </a:extLst>
                </a:gridCol>
                <a:gridCol w="1488828">
                  <a:extLst>
                    <a:ext uri="{9D8B030D-6E8A-4147-A177-3AD203B41FA5}">
                      <a16:colId xmlns:a16="http://schemas.microsoft.com/office/drawing/2014/main" val="2176254426"/>
                    </a:ext>
                  </a:extLst>
                </a:gridCol>
              </a:tblGrid>
              <a:tr h="628546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Natures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Réalisations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5158"/>
                  </a:ext>
                </a:extLst>
              </a:tr>
              <a:tr h="413792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Abords du crématorium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51 373 €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549619313"/>
                  </a:ext>
                </a:extLst>
              </a:tr>
              <a:tr h="463134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Travaux cimetière J </a:t>
                      </a:r>
                      <a:r>
                        <a:rPr lang="fr-FR" sz="1500" dirty="0" err="1">
                          <a:solidFill>
                            <a:schemeClr val="tx1"/>
                          </a:solidFill>
                        </a:rPr>
                        <a:t>Gautherin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23 293 €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478006250"/>
                  </a:ext>
                </a:extLst>
              </a:tr>
              <a:tr h="62157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Acoustique maison des sports 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159 289 €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193089194"/>
                  </a:ext>
                </a:extLst>
              </a:tr>
              <a:tr h="487509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Rénovation énergétique des écoles (taux prévisionnel de subvention 80%)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540 027 €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8287512"/>
                  </a:ext>
                </a:extLst>
              </a:tr>
              <a:tr h="49370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Participation aux travaux du café charbon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386 683 €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6756519"/>
                  </a:ext>
                </a:extLst>
              </a:tr>
              <a:tr h="487509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Remparts (taux prévisionnel de subvention 30%)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32 743 €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63149257"/>
                  </a:ext>
                </a:extLst>
              </a:tr>
              <a:tr h="51188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Beffroi (taux prévisionnel de subvention 57%)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236 213 €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5784812"/>
                  </a:ext>
                </a:extLst>
              </a:tr>
              <a:tr h="383470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Porte de Paris (taux prévisionnel de subvention 78%)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684 294 €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03126609"/>
                  </a:ext>
                </a:extLst>
              </a:tr>
              <a:tr h="327762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Hôtel de Ville (taux prévisionnel de subvention 80%)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94 574 €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907375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122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6B712-BB33-431E-8B6A-A173A1DB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85" y="84124"/>
            <a:ext cx="7502769" cy="524775"/>
          </a:xfrm>
        </p:spPr>
        <p:txBody>
          <a:bodyPr>
            <a:normAutofit/>
          </a:bodyPr>
          <a:lstStyle/>
          <a:p>
            <a:pPr algn="l"/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PRINCIPAUX INVESTISSEMENTS 2018 (suite)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88AFFC-E048-478A-B835-105FB84C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19B-3BDD-4D40-BD95-3538C0BE63A7}" type="slidenum">
              <a:rPr lang="fr-FR" smtClean="0"/>
              <a:t>39</a:t>
            </a:fld>
            <a:endParaRPr lang="fr-FR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BB5EEDF-4202-423A-B6D3-0A9B21F47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090972"/>
              </p:ext>
            </p:extLst>
          </p:nvPr>
        </p:nvGraphicFramePr>
        <p:xfrm>
          <a:off x="457197" y="608899"/>
          <a:ext cx="7502769" cy="481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3941">
                  <a:extLst>
                    <a:ext uri="{9D8B030D-6E8A-4147-A177-3AD203B41FA5}">
                      <a16:colId xmlns:a16="http://schemas.microsoft.com/office/drawing/2014/main" val="1681603795"/>
                    </a:ext>
                  </a:extLst>
                </a:gridCol>
                <a:gridCol w="1488828">
                  <a:extLst>
                    <a:ext uri="{9D8B030D-6E8A-4147-A177-3AD203B41FA5}">
                      <a16:colId xmlns:a16="http://schemas.microsoft.com/office/drawing/2014/main" val="2176254426"/>
                    </a:ext>
                  </a:extLst>
                </a:gridCol>
              </a:tblGrid>
              <a:tr h="628546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Natures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Réalisations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5158"/>
                  </a:ext>
                </a:extLst>
              </a:tr>
              <a:tr h="413792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Palais Ducal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105 651 €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549619313"/>
                  </a:ext>
                </a:extLst>
              </a:tr>
              <a:tr h="463134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P3 chauffage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177 729 €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478006250"/>
                  </a:ext>
                </a:extLst>
              </a:tr>
              <a:tr h="62157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TEPCV nature en ville (taux prévisionnel de subvention 75%)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192 580 €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193089194"/>
                  </a:ext>
                </a:extLst>
              </a:tr>
              <a:tr h="487509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Accessibilité (abris bus, ERP, gymnases)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370 716 €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8287512"/>
                  </a:ext>
                </a:extLst>
              </a:tr>
              <a:tr h="49370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Aménagements urbains (linéaire Ouest, rue St Etienne, voiries </a:t>
                      </a:r>
                      <a:r>
                        <a:rPr lang="fr-FR" sz="150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1 900 234 €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6756519"/>
                  </a:ext>
                </a:extLst>
              </a:tr>
              <a:tr h="487509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Collecteurs pluviaux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123 281 €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63149257"/>
                  </a:ext>
                </a:extLst>
              </a:tr>
              <a:tr h="511885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Eclairage public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452 204 €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5784812"/>
                  </a:ext>
                </a:extLst>
              </a:tr>
              <a:tr h="383470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Travaux Théâtre (taux prévisionnel de subvention 40%)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1 458 008 €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03126609"/>
                  </a:ext>
                </a:extLst>
              </a:tr>
              <a:tr h="327762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Participation piscine communautaire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1 434 300 €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907375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32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BA4E1B3-050D-4235-B589-A716799D1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55335" y="1790462"/>
            <a:ext cx="4267496" cy="2093201"/>
          </a:xfrm>
          <a:prstGeom prst="rect">
            <a:avLst/>
          </a:prstGeom>
          <a:ln>
            <a:noFill/>
          </a:ln>
          <a:effectLst>
            <a:outerShdw blurRad="11684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961D025-979E-6B42-9C9A-EA91749E4B8C}"/>
              </a:ext>
            </a:extLst>
          </p:cNvPr>
          <p:cNvSpPr txBox="1"/>
          <p:nvPr/>
        </p:nvSpPr>
        <p:spPr>
          <a:xfrm>
            <a:off x="575035" y="232411"/>
            <a:ext cx="81155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23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Répartition sur 100 € de dépenses du compte administratif 2018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1E8AEA-964D-4580-9B22-3E37AEB9B156}"/>
              </a:ext>
            </a:extLst>
          </p:cNvPr>
          <p:cNvSpPr/>
          <p:nvPr/>
        </p:nvSpPr>
        <p:spPr>
          <a:xfrm>
            <a:off x="261938" y="1814467"/>
            <a:ext cx="2262763" cy="866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2300C8"/>
                </a:solidFill>
              </a:rPr>
              <a:t>Cadre de vie et environnement</a:t>
            </a:r>
          </a:p>
          <a:p>
            <a:pPr algn="ctr"/>
            <a:r>
              <a:rPr lang="fr-FR" sz="1800" dirty="0">
                <a:solidFill>
                  <a:srgbClr val="2300C8"/>
                </a:solidFill>
              </a:rPr>
              <a:t>14,87 €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F6A822-841E-44DB-8BFC-319DE6DFCD15}"/>
              </a:ext>
            </a:extLst>
          </p:cNvPr>
          <p:cNvSpPr/>
          <p:nvPr/>
        </p:nvSpPr>
        <p:spPr>
          <a:xfrm>
            <a:off x="261938" y="2754779"/>
            <a:ext cx="2262763" cy="1128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2300C8"/>
                </a:solidFill>
              </a:rPr>
              <a:t>Action sociale proximité et </a:t>
            </a:r>
          </a:p>
          <a:p>
            <a:pPr algn="ctr"/>
            <a:r>
              <a:rPr lang="fr-FR" sz="1800" dirty="0">
                <a:solidFill>
                  <a:srgbClr val="2300C8"/>
                </a:solidFill>
              </a:rPr>
              <a:t>cohésion sociale</a:t>
            </a:r>
          </a:p>
          <a:p>
            <a:pPr algn="ctr"/>
            <a:r>
              <a:rPr lang="fr-FR" sz="1800" dirty="0">
                <a:solidFill>
                  <a:srgbClr val="2300C8"/>
                </a:solidFill>
              </a:rPr>
              <a:t>6,67 €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9F770B-B8A0-4215-B1DC-9A5FD1741BF6}"/>
              </a:ext>
            </a:extLst>
          </p:cNvPr>
          <p:cNvSpPr/>
          <p:nvPr/>
        </p:nvSpPr>
        <p:spPr>
          <a:xfrm>
            <a:off x="2555335" y="816568"/>
            <a:ext cx="1849998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2300C8"/>
                </a:solidFill>
              </a:rPr>
              <a:t>Sport et culture</a:t>
            </a:r>
          </a:p>
          <a:p>
            <a:pPr algn="ctr"/>
            <a:r>
              <a:rPr lang="fr-FR" sz="1800" dirty="0">
                <a:solidFill>
                  <a:srgbClr val="2300C8"/>
                </a:solidFill>
              </a:rPr>
              <a:t> 14,46 €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732430-D5E0-4833-9D2E-4850B36CF43C}"/>
              </a:ext>
            </a:extLst>
          </p:cNvPr>
          <p:cNvSpPr/>
          <p:nvPr/>
        </p:nvSpPr>
        <p:spPr>
          <a:xfrm>
            <a:off x="2524701" y="3932259"/>
            <a:ext cx="2141084" cy="10402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2300C8"/>
                </a:solidFill>
              </a:rPr>
              <a:t>Accessibilité, entretien et gestion </a:t>
            </a:r>
          </a:p>
          <a:p>
            <a:pPr algn="ctr"/>
            <a:r>
              <a:rPr lang="fr-FR" sz="1800" dirty="0">
                <a:solidFill>
                  <a:srgbClr val="2300C8"/>
                </a:solidFill>
              </a:rPr>
              <a:t>du patrimoine </a:t>
            </a:r>
          </a:p>
          <a:p>
            <a:pPr algn="ctr"/>
            <a:r>
              <a:rPr lang="fr-FR" sz="1800" dirty="0">
                <a:solidFill>
                  <a:srgbClr val="2300C8"/>
                </a:solidFill>
              </a:rPr>
              <a:t> 13,81 €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29A7CC-D26E-4947-A203-EAC88A2577B0}"/>
              </a:ext>
            </a:extLst>
          </p:cNvPr>
          <p:cNvSpPr/>
          <p:nvPr/>
        </p:nvSpPr>
        <p:spPr>
          <a:xfrm>
            <a:off x="6881890" y="2917232"/>
            <a:ext cx="1907999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2300C8"/>
                </a:solidFill>
              </a:rPr>
              <a:t>Urbanisme et habitat </a:t>
            </a:r>
          </a:p>
          <a:p>
            <a:pPr algn="ctr"/>
            <a:r>
              <a:rPr lang="fr-FR" sz="1800" dirty="0">
                <a:solidFill>
                  <a:srgbClr val="2300C8"/>
                </a:solidFill>
              </a:rPr>
              <a:t>2,63 €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1D900D-9A74-4307-8474-B52AAF8B75CC}"/>
              </a:ext>
            </a:extLst>
          </p:cNvPr>
          <p:cNvSpPr/>
          <p:nvPr/>
        </p:nvSpPr>
        <p:spPr>
          <a:xfrm>
            <a:off x="4537961" y="805029"/>
            <a:ext cx="2284869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2300C8"/>
                </a:solidFill>
              </a:rPr>
              <a:t>Education</a:t>
            </a:r>
          </a:p>
          <a:p>
            <a:pPr algn="ctr"/>
            <a:r>
              <a:rPr lang="fr-FR" sz="1800" dirty="0">
                <a:solidFill>
                  <a:srgbClr val="2300C8"/>
                </a:solidFill>
              </a:rPr>
              <a:t>Enfance/jeunesse</a:t>
            </a:r>
          </a:p>
          <a:p>
            <a:pPr algn="ctr"/>
            <a:r>
              <a:rPr lang="fr-FR" sz="1800" dirty="0">
                <a:solidFill>
                  <a:srgbClr val="2300C8"/>
                </a:solidFill>
              </a:rPr>
              <a:t>10,10 €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1A90D7-35A0-4AE2-A59A-ABB4CDE87503}"/>
              </a:ext>
            </a:extLst>
          </p:cNvPr>
          <p:cNvSpPr/>
          <p:nvPr/>
        </p:nvSpPr>
        <p:spPr>
          <a:xfrm>
            <a:off x="6881890" y="1802056"/>
            <a:ext cx="1908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2300C8"/>
                </a:solidFill>
              </a:rPr>
              <a:t>Charges de structure</a:t>
            </a:r>
          </a:p>
          <a:p>
            <a:pPr algn="ctr"/>
            <a:r>
              <a:rPr lang="fr-FR" sz="1800" dirty="0">
                <a:solidFill>
                  <a:srgbClr val="2300C8"/>
                </a:solidFill>
              </a:rPr>
              <a:t>28,28 €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4D2334-A34E-471B-99D5-821A2848E0CA}"/>
              </a:ext>
            </a:extLst>
          </p:cNvPr>
          <p:cNvSpPr/>
          <p:nvPr/>
        </p:nvSpPr>
        <p:spPr>
          <a:xfrm>
            <a:off x="4765432" y="3915288"/>
            <a:ext cx="2057400" cy="1057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2300C8"/>
                </a:solidFill>
              </a:rPr>
              <a:t>Diverses politiques publiques  9,19 €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F845276-E810-4514-9350-BDF95210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DEC-AA34-2D4A-AC5E-D0A463A4720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277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6B712-BB33-431E-8B6A-A173A1DB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85" y="84124"/>
            <a:ext cx="7502769" cy="524775"/>
          </a:xfrm>
        </p:spPr>
        <p:txBody>
          <a:bodyPr>
            <a:normAutofit/>
          </a:bodyPr>
          <a:lstStyle/>
          <a:p>
            <a:pPr algn="l"/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PRINCIPAUX INVESTISSEMENTS 2018 (fin)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88AFFC-E048-478A-B835-105FB84C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19B-3BDD-4D40-BD95-3538C0BE63A7}" type="slidenum">
              <a:rPr lang="fr-FR" smtClean="0"/>
              <a:t>40</a:t>
            </a:fld>
            <a:endParaRPr lang="fr-FR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BB5EEDF-4202-423A-B6D3-0A9B21F47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254605"/>
              </p:ext>
            </p:extLst>
          </p:nvPr>
        </p:nvGraphicFramePr>
        <p:xfrm>
          <a:off x="457197" y="608899"/>
          <a:ext cx="7784126" cy="4813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466">
                  <a:extLst>
                    <a:ext uri="{9D8B030D-6E8A-4147-A177-3AD203B41FA5}">
                      <a16:colId xmlns:a16="http://schemas.microsoft.com/office/drawing/2014/main" val="1681603795"/>
                    </a:ext>
                  </a:extLst>
                </a:gridCol>
                <a:gridCol w="1544660">
                  <a:extLst>
                    <a:ext uri="{9D8B030D-6E8A-4147-A177-3AD203B41FA5}">
                      <a16:colId xmlns:a16="http://schemas.microsoft.com/office/drawing/2014/main" val="2176254426"/>
                    </a:ext>
                  </a:extLst>
                </a:gridCol>
              </a:tblGrid>
              <a:tr h="621856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Natures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Réalisations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5158"/>
                  </a:ext>
                </a:extLst>
              </a:tr>
              <a:tr h="409388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Equipements et câblages informatiques des écoles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159 701 €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549619313"/>
                  </a:ext>
                </a:extLst>
              </a:tr>
              <a:tr h="458204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Conventions publiques d’aménagement (</a:t>
                      </a:r>
                      <a:r>
                        <a:rPr lang="fr-FR" sz="1500" dirty="0" err="1">
                          <a:solidFill>
                            <a:schemeClr val="tx1"/>
                          </a:solidFill>
                        </a:rPr>
                        <a:t>Pittié</a:t>
                      </a:r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, Colbert </a:t>
                      </a:r>
                      <a:r>
                        <a:rPr lang="fr-FR" sz="150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582 000 €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478006250"/>
                  </a:ext>
                </a:extLst>
              </a:tr>
              <a:tr h="469007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Acquisition centre commercial des courlis (pour revente </a:t>
                      </a:r>
                      <a:r>
                        <a:rPr lang="fr-FR" sz="1500" dirty="0" err="1">
                          <a:solidFill>
                            <a:schemeClr val="tx1"/>
                          </a:solidFill>
                        </a:rPr>
                        <a:t>Epareca</a:t>
                      </a:r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764 400 €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193089194"/>
                  </a:ext>
                </a:extLst>
              </a:tr>
              <a:tr h="480646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Participation lotissement Gustave Mathieu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100 000 €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8287512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Financement des investissements du pré fleuri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473 227 €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6756519"/>
                  </a:ext>
                </a:extLst>
              </a:tr>
              <a:tr h="482320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Financement des investissements du stade de la Raie (rugby féminin)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70 286 €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63149257"/>
                  </a:ext>
                </a:extLst>
              </a:tr>
              <a:tr h="527723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Solde de financement de la maison des spécialistes (taux prévisionnel de subvention 50%)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60 000 €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5784812"/>
                  </a:ext>
                </a:extLst>
              </a:tr>
              <a:tr h="379388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Travaux du centre de santé (taux prévisionnel de subvention 80%)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361 273 €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03126609"/>
                  </a:ext>
                </a:extLst>
              </a:tr>
              <a:tr h="527723">
                <a:tc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Acompte financement des façades de la maison des sports et MCNN (taux prévisionnel de subvention 40%)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778 764 €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907375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392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53693" y="302181"/>
            <a:ext cx="8245718" cy="4945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EVOLUTION RETROSPECTIVE DES INVESTISSEMENTS (EN K€)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41</a:t>
            </a:fld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433422" y="4984670"/>
            <a:ext cx="8365989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Près de 55 M€ d’investissement ont été réalisés depuis le début du mandat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456482"/>
              </p:ext>
            </p:extLst>
          </p:nvPr>
        </p:nvGraphicFramePr>
        <p:xfrm>
          <a:off x="837756" y="595578"/>
          <a:ext cx="7677593" cy="416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6355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75036" y="292839"/>
            <a:ext cx="7793676" cy="1043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FINANCEMENT DES DEPENSES D’EQUIPEMENT 2018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42</a:t>
            </a:fld>
            <a:endParaRPr lang="fr-BE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1AFF5239-82FD-48F4-A446-35B5C764A8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140437"/>
              </p:ext>
            </p:extLst>
          </p:nvPr>
        </p:nvGraphicFramePr>
        <p:xfrm>
          <a:off x="246185" y="908693"/>
          <a:ext cx="8122527" cy="469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1073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75035" y="292839"/>
            <a:ext cx="8322779" cy="1043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STRUCTURE MOYENNE DES RESSOURCES D’INVESTISSEMENT SUR LE MANDAT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43</a:t>
            </a:fld>
            <a:endParaRPr lang="fr-BE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1AFF5239-82FD-48F4-A446-35B5C764A8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152146"/>
              </p:ext>
            </p:extLst>
          </p:nvPr>
        </p:nvGraphicFramePr>
        <p:xfrm>
          <a:off x="246185" y="908693"/>
          <a:ext cx="8122527" cy="469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7654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07501" y="238347"/>
            <a:ext cx="6858000" cy="1043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LES INDICATEURS DE DETTE ET DE TRESORERIE 2018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44</a:t>
            </a:fld>
            <a:endParaRPr lang="fr-BE"/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0B463580-C7A4-4852-9AA9-0B3FB38CF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43054"/>
              </p:ext>
            </p:extLst>
          </p:nvPr>
        </p:nvGraphicFramePr>
        <p:xfrm>
          <a:off x="190378" y="1036118"/>
          <a:ext cx="4574806" cy="36427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4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6831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rgbClr val="2300C8"/>
                          </a:solidFill>
                        </a:rPr>
                        <a:t>Encours de dette </a:t>
                      </a:r>
                    </a:p>
                    <a:p>
                      <a:pPr algn="ctr"/>
                      <a:r>
                        <a:rPr lang="fr-FR" sz="2000" b="0" dirty="0">
                          <a:solidFill>
                            <a:srgbClr val="2300C8"/>
                          </a:solidFill>
                        </a:rPr>
                        <a:t>au 31/12</a:t>
                      </a:r>
                    </a:p>
                  </a:txBody>
                  <a:tcPr marL="76200" marR="7620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rgbClr val="2300C8"/>
                          </a:solidFill>
                        </a:rPr>
                        <a:t>49 924 506 €</a:t>
                      </a:r>
                    </a:p>
                  </a:txBody>
                  <a:tcPr marL="76200" marR="76200" marT="38100" marB="381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18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2300C8"/>
                          </a:solidFill>
                        </a:rPr>
                        <a:t>Evolution du besoin de financement         en 2018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2300C8"/>
                          </a:solidFill>
                        </a:rPr>
                        <a:t>1 M€ supplémentaire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990319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Ratio </a:t>
                      </a:r>
                      <a:r>
                        <a:rPr lang="fr-FR" sz="2000" dirty="0" err="1"/>
                        <a:t>Klopfer</a:t>
                      </a:r>
                      <a:endParaRPr lang="fr-FR" sz="2000" dirty="0"/>
                    </a:p>
                    <a:p>
                      <a:pPr algn="ctr"/>
                      <a:r>
                        <a:rPr lang="fr-FR" sz="2000" dirty="0"/>
                        <a:t> </a:t>
                      </a:r>
                      <a:endParaRPr lang="fr-FR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2300C8"/>
                          </a:solidFill>
                        </a:rPr>
                        <a:t>6,9 ans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799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Fonds de roulement</a:t>
                      </a:r>
                      <a:endParaRPr lang="fr-FR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2300C8"/>
                          </a:solidFill>
                        </a:rPr>
                        <a:t>6 M€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73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Trésorerie nette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2300C8"/>
                          </a:solidFill>
                        </a:rPr>
                        <a:t>6,5 M€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654699135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E2B6F9F-022D-4313-A275-915C1A182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100696"/>
              </p:ext>
            </p:extLst>
          </p:nvPr>
        </p:nvGraphicFramePr>
        <p:xfrm>
          <a:off x="5193323" y="2364713"/>
          <a:ext cx="3760299" cy="289707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69710">
                  <a:extLst>
                    <a:ext uri="{9D8B030D-6E8A-4147-A177-3AD203B41FA5}">
                      <a16:colId xmlns:a16="http://schemas.microsoft.com/office/drawing/2014/main" val="2773729457"/>
                    </a:ext>
                  </a:extLst>
                </a:gridCol>
                <a:gridCol w="1294130">
                  <a:extLst>
                    <a:ext uri="{9D8B030D-6E8A-4147-A177-3AD203B41FA5}">
                      <a16:colId xmlns:a16="http://schemas.microsoft.com/office/drawing/2014/main" val="3284358653"/>
                    </a:ext>
                  </a:extLst>
                </a:gridCol>
                <a:gridCol w="1196459">
                  <a:extLst>
                    <a:ext uri="{9D8B030D-6E8A-4147-A177-3AD203B41FA5}">
                      <a16:colId xmlns:a16="http://schemas.microsoft.com/office/drawing/2014/main" val="2117169486"/>
                    </a:ext>
                  </a:extLst>
                </a:gridCol>
              </a:tblGrid>
              <a:tr h="8323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Comparatif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Nevers 2018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Strate 2017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991777"/>
                  </a:ext>
                </a:extLst>
              </a:tr>
              <a:tr h="4631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Ratio </a:t>
                      </a:r>
                      <a:r>
                        <a:rPr lang="fr-FR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Klopfer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6,9 ans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ans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67320"/>
                  </a:ext>
                </a:extLst>
              </a:tr>
              <a:tr h="7532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Fonds de roulement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166 € / habitant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221 € / habitant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731433"/>
                  </a:ext>
                </a:extLst>
              </a:tr>
              <a:tr h="7532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Encours de dette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1 391 € / habitant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1 063 € / habitant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66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244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53693" y="302181"/>
            <a:ext cx="8245718" cy="4945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EVOLUTION RETROSPECTIVE DE L’ENCOURS DE LA DETTE (EN K€)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45</a:t>
            </a:fld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149361" y="4815440"/>
            <a:ext cx="8748454" cy="66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 Depuis le début de mandat, l’encours de dette a augmenté de 5 M€. La variation de la dette a financé seulement 9,1% des investissements réalisés.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258509"/>
              </p:ext>
            </p:extLst>
          </p:nvPr>
        </p:nvGraphicFramePr>
        <p:xfrm>
          <a:off x="837756" y="595578"/>
          <a:ext cx="7677593" cy="416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7042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0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37601A-862E-4A85-BFDC-14FD0842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56" y="2300918"/>
            <a:ext cx="8280888" cy="1104636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FIN DU RAPPORT FINANCIER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DE PRESENTATION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DU COMPTE ADMINISTRATIF 2018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81617F-A5E4-4263-83A6-B8134BD2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DEC-AA34-2D4A-AC5E-D0A463A4720B}" type="slidenum">
              <a:rPr lang="fr-FR" smtClean="0"/>
              <a:t>46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825A38-1365-43CD-9DD0-DE109C23D5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000" y="3807000"/>
            <a:ext cx="190800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1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04092" y="268395"/>
            <a:ext cx="7179817" cy="499521"/>
          </a:xfrm>
        </p:spPr>
        <p:txBody>
          <a:bodyPr>
            <a:noAutofit/>
          </a:bodyPr>
          <a:lstStyle/>
          <a:p>
            <a:pPr algn="l"/>
            <a:r>
              <a:rPr lang="fr-FR" sz="1500" b="1" dirty="0">
                <a:latin typeface="Arial"/>
                <a:cs typeface="Arial"/>
              </a:rPr>
              <a:t>LA STRUCTURE DES RESSOURCES REELLES DE FONCTIONNEMENT</a:t>
            </a:r>
            <a:br>
              <a:rPr lang="fr-FR" sz="1500" b="1" dirty="0">
                <a:latin typeface="Arial"/>
                <a:cs typeface="Arial"/>
              </a:rPr>
            </a:br>
            <a:endParaRPr lang="fr-FR" sz="15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19B-3BDD-4D40-BD95-3538C0BE63A7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5FD1260-AA89-4584-BB25-093DBF3FF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261153"/>
              </p:ext>
            </p:extLst>
          </p:nvPr>
        </p:nvGraphicFramePr>
        <p:xfrm>
          <a:off x="351692" y="723700"/>
          <a:ext cx="8253046" cy="4617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304">
                  <a:extLst>
                    <a:ext uri="{9D8B030D-6E8A-4147-A177-3AD203B41FA5}">
                      <a16:colId xmlns:a16="http://schemas.microsoft.com/office/drawing/2014/main" val="1681603795"/>
                    </a:ext>
                  </a:extLst>
                </a:gridCol>
                <a:gridCol w="1519239">
                  <a:extLst>
                    <a:ext uri="{9D8B030D-6E8A-4147-A177-3AD203B41FA5}">
                      <a16:colId xmlns:a16="http://schemas.microsoft.com/office/drawing/2014/main" val="4244747156"/>
                    </a:ext>
                  </a:extLst>
                </a:gridCol>
                <a:gridCol w="1375519">
                  <a:extLst>
                    <a:ext uri="{9D8B030D-6E8A-4147-A177-3AD203B41FA5}">
                      <a16:colId xmlns:a16="http://schemas.microsoft.com/office/drawing/2014/main" val="689358899"/>
                    </a:ext>
                  </a:extLst>
                </a:gridCol>
                <a:gridCol w="1141355">
                  <a:extLst>
                    <a:ext uri="{9D8B030D-6E8A-4147-A177-3AD203B41FA5}">
                      <a16:colId xmlns:a16="http://schemas.microsoft.com/office/drawing/2014/main" val="2176254426"/>
                    </a:ext>
                  </a:extLst>
                </a:gridCol>
                <a:gridCol w="1362383">
                  <a:extLst>
                    <a:ext uri="{9D8B030D-6E8A-4147-A177-3AD203B41FA5}">
                      <a16:colId xmlns:a16="http://schemas.microsoft.com/office/drawing/2014/main" val="3047086883"/>
                    </a:ext>
                  </a:extLst>
                </a:gridCol>
                <a:gridCol w="1095246">
                  <a:extLst>
                    <a:ext uri="{9D8B030D-6E8A-4147-A177-3AD203B41FA5}">
                      <a16:colId xmlns:a16="http://schemas.microsoft.com/office/drawing/2014/main" val="3920979234"/>
                    </a:ext>
                  </a:extLst>
                </a:gridCol>
              </a:tblGrid>
              <a:tr h="781696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Ressources  réelles de fonctionnement (hors 002)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Crédits ouverts BP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CA 2018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Taux de réalisation en %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CA 2017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Evolution en %</a:t>
                      </a:r>
                    </a:p>
                  </a:txBody>
                  <a:tcPr marL="76200" marR="76200" marT="38100" marB="3810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5158"/>
                  </a:ext>
                </a:extLst>
              </a:tr>
              <a:tr h="481413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Produit des services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1 699 576,99 €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1 902 057,03 €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112%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1 913 213,11 €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-0,6%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549619313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Impôt et taxe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36 621 403,00 €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36 901 964,34 €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101%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37 830 029,09 €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-2,5%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478006250"/>
                  </a:ext>
                </a:extLst>
              </a:tr>
              <a:tr h="493936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Dotation et participation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13 181 432,50 €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13 690 349,05 €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104%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13 365 923,43 €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+ 2,4%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193089194"/>
                  </a:ext>
                </a:extLst>
              </a:tr>
              <a:tr h="428945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Produit de gestion courante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559 061,80 €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509 650,61 €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442 195,55 €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+ 15,3%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8287512"/>
                  </a:ext>
                </a:extLst>
              </a:tr>
              <a:tr h="493936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Produit financier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101 500,00 €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158 674,95 €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156%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169 502,70 €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-6,4%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6756519"/>
                  </a:ext>
                </a:extLst>
              </a:tr>
              <a:tr h="457978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Produit exceptionnel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52 360,00 €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441 293,47 €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843%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995 032,64 €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-55,7%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631492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Atténuation charges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100 072,00 €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38 594,60 €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112 921,82 €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-65,8%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05784812"/>
                  </a:ext>
                </a:extLst>
              </a:tr>
              <a:tr h="4939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52 315 406,29 €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53 642 584,05 €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103%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54 828 818,34 €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-2,2%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907375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01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81348" y="218697"/>
            <a:ext cx="7179817" cy="499521"/>
          </a:xfrm>
        </p:spPr>
        <p:txBody>
          <a:bodyPr>
            <a:noAutofit/>
          </a:bodyPr>
          <a:lstStyle/>
          <a:p>
            <a:pPr algn="l"/>
            <a:r>
              <a:rPr lang="fr-FR" sz="1500" b="1" dirty="0">
                <a:latin typeface="Arial"/>
                <a:cs typeface="Arial"/>
              </a:rPr>
              <a:t>LA POURSUITE DE LA BAISSE DE NOS RECETTES D’EXPLOITATION</a:t>
            </a:r>
            <a:br>
              <a:rPr lang="fr-FR" sz="1500" b="1" dirty="0">
                <a:latin typeface="Arial"/>
                <a:cs typeface="Arial"/>
              </a:rPr>
            </a:br>
            <a:endParaRPr lang="fr-FR" sz="15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19B-3BDD-4D40-BD95-3538C0BE63A7}" type="slidenum">
              <a:rPr lang="fr-FR" smtClean="0"/>
              <a:t>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8BFAA9-6D13-4DC4-BA66-7A70CFAE4E24}"/>
              </a:ext>
            </a:extLst>
          </p:cNvPr>
          <p:cNvSpPr txBox="1"/>
          <p:nvPr/>
        </p:nvSpPr>
        <p:spPr>
          <a:xfrm>
            <a:off x="481348" y="5149696"/>
            <a:ext cx="6830786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7" dirty="0"/>
              <a:t>Une baisse de -1,16 % en 2018  </a:t>
            </a:r>
          </a:p>
          <a:p>
            <a:endParaRPr lang="fr-FR" sz="667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6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788413"/>
              </p:ext>
            </p:extLst>
          </p:nvPr>
        </p:nvGraphicFramePr>
        <p:xfrm>
          <a:off x="316523" y="0"/>
          <a:ext cx="8581292" cy="522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447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42924" y="285906"/>
            <a:ext cx="8245718" cy="4945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ANALYSE COMPARATIVE DE NOS RECETTES DE FONCTIONNEMENT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7</a:t>
            </a:fld>
            <a:endParaRPr lang="fr-BE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CF1DBD7-5EEB-4D02-95C3-5A3AC57F1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906638"/>
              </p:ext>
            </p:extLst>
          </p:nvPr>
        </p:nvGraphicFramePr>
        <p:xfrm>
          <a:off x="1101969" y="991639"/>
          <a:ext cx="7127631" cy="345140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53139">
                  <a:extLst>
                    <a:ext uri="{9D8B030D-6E8A-4147-A177-3AD203B41FA5}">
                      <a16:colId xmlns:a16="http://schemas.microsoft.com/office/drawing/2014/main" val="2773729457"/>
                    </a:ext>
                  </a:extLst>
                </a:gridCol>
                <a:gridCol w="2524369">
                  <a:extLst>
                    <a:ext uri="{9D8B030D-6E8A-4147-A177-3AD203B41FA5}">
                      <a16:colId xmlns:a16="http://schemas.microsoft.com/office/drawing/2014/main" val="3284358653"/>
                    </a:ext>
                  </a:extLst>
                </a:gridCol>
                <a:gridCol w="2450123">
                  <a:extLst>
                    <a:ext uri="{9D8B030D-6E8A-4147-A177-3AD203B41FA5}">
                      <a16:colId xmlns:a16="http://schemas.microsoft.com/office/drawing/2014/main" val="2117169486"/>
                    </a:ext>
                  </a:extLst>
                </a:gridCol>
              </a:tblGrid>
              <a:tr h="11504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 € par habitant (source DGFIP)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Recettes de fonctionnement </a:t>
                      </a:r>
                    </a:p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Nevers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Recettes de fonctionnement </a:t>
                      </a:r>
                    </a:p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strate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991777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1 536 €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1 471 €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67320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1 566 €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1 469 €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731433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1 638 €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1 481 €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66988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1 561 €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1 552 €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794222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1 554 €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1 528 €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3613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1 519 €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non disponible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61492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DE69E9DD-09CA-4D74-80E4-655C90A6DF0C}"/>
              </a:ext>
            </a:extLst>
          </p:cNvPr>
          <p:cNvSpPr txBox="1"/>
          <p:nvPr/>
        </p:nvSpPr>
        <p:spPr>
          <a:xfrm>
            <a:off x="625610" y="4734027"/>
            <a:ext cx="8080347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</a:t>
            </a:r>
            <a:r>
              <a:rPr lang="fr-FR" dirty="0"/>
              <a:t>Le niveau de recette de fonctionnement en 2018 est inférieur à la strate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1834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31826" y="278614"/>
            <a:ext cx="7560314" cy="1043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FOCUS SUR L’EVOLUTION DU PRODUIT FISCAL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805952-5505-4A5A-B8D9-373F7F5E65C6}"/>
              </a:ext>
            </a:extLst>
          </p:cNvPr>
          <p:cNvSpPr txBox="1"/>
          <p:nvPr/>
        </p:nvSpPr>
        <p:spPr>
          <a:xfrm>
            <a:off x="531826" y="4775857"/>
            <a:ext cx="8080347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produit fiscal en hausse de 254 225 € entre 2017 et 2018 soit + 1,1%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0991A12-8127-4C01-ADDB-BA2AFF3736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249340"/>
              </p:ext>
            </p:extLst>
          </p:nvPr>
        </p:nvGraphicFramePr>
        <p:xfrm>
          <a:off x="2152185" y="800585"/>
          <a:ext cx="4572000" cy="384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551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898282" y="285906"/>
            <a:ext cx="8245718" cy="4945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500" b="1" dirty="0">
                <a:solidFill>
                  <a:srgbClr val="2300C8"/>
                </a:solidFill>
                <a:latin typeface="+mn-lt"/>
              </a:rPr>
              <a:t>ANALYSE COMPARATIVE DE NOTRE PRODUIT FISCAL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0669-7EBD-4BC6-8E1F-537BD2BCB0F3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CF1DBD7-5EEB-4D02-95C3-5A3AC57F1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65646"/>
              </p:ext>
            </p:extLst>
          </p:nvPr>
        </p:nvGraphicFramePr>
        <p:xfrm>
          <a:off x="1101969" y="991639"/>
          <a:ext cx="7127631" cy="345140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53139">
                  <a:extLst>
                    <a:ext uri="{9D8B030D-6E8A-4147-A177-3AD203B41FA5}">
                      <a16:colId xmlns:a16="http://schemas.microsoft.com/office/drawing/2014/main" val="2773729457"/>
                    </a:ext>
                  </a:extLst>
                </a:gridCol>
                <a:gridCol w="2524369">
                  <a:extLst>
                    <a:ext uri="{9D8B030D-6E8A-4147-A177-3AD203B41FA5}">
                      <a16:colId xmlns:a16="http://schemas.microsoft.com/office/drawing/2014/main" val="3284358653"/>
                    </a:ext>
                  </a:extLst>
                </a:gridCol>
                <a:gridCol w="2450123">
                  <a:extLst>
                    <a:ext uri="{9D8B030D-6E8A-4147-A177-3AD203B41FA5}">
                      <a16:colId xmlns:a16="http://schemas.microsoft.com/office/drawing/2014/main" val="2117169486"/>
                    </a:ext>
                  </a:extLst>
                </a:gridCol>
              </a:tblGrid>
              <a:tr h="11504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 € par habitant (source DGFIP)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Contributions directes</a:t>
                      </a:r>
                    </a:p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Nevers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Contributions directes</a:t>
                      </a:r>
                    </a:p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strate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991777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650 €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551 €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67320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644 €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562 €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731433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658 €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580 €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66988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643 €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607 €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794222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650 €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613 €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3613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fr-F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663 €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non disponible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61492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DE69E9DD-09CA-4D74-80E4-655C90A6DF0C}"/>
              </a:ext>
            </a:extLst>
          </p:cNvPr>
          <p:cNvSpPr txBox="1"/>
          <p:nvPr/>
        </p:nvSpPr>
        <p:spPr>
          <a:xfrm>
            <a:off x="625610" y="4686096"/>
            <a:ext cx="8080347" cy="95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 Sur la période, on constate une réduction importante de l’écart par habitant entre la Ville et la Strate – cela devrait également se confirmer en 2018 compte tenu de la tendance d’évolution de la strate</a:t>
            </a:r>
          </a:p>
        </p:txBody>
      </p:sp>
    </p:spTree>
    <p:extLst>
      <p:ext uri="{BB962C8B-B14F-4D97-AF65-F5344CB8AC3E}">
        <p14:creationId xmlns:p14="http://schemas.microsoft.com/office/powerpoint/2010/main" val="3587989372"/>
      </p:ext>
    </p:extLst>
  </p:cSld>
  <p:clrMapOvr>
    <a:masterClrMapping/>
  </p:clrMapOvr>
</p:sld>
</file>

<file path=ppt/theme/theme1.xml><?xml version="1.0" encoding="utf-8"?>
<a:theme xmlns:a="http://schemas.openxmlformats.org/drawingml/2006/main" name="50A2xWLc.potx">
  <a:themeElements>
    <a:clrScheme name="Ville de Nevers">
      <a:dk1>
        <a:srgbClr val="2426A9"/>
      </a:dk1>
      <a:lt1>
        <a:srgbClr val="FFFFFF"/>
      </a:lt1>
      <a:dk2>
        <a:srgbClr val="44546A"/>
      </a:dk2>
      <a:lt2>
        <a:srgbClr val="E7E6E6"/>
      </a:lt2>
      <a:accent1>
        <a:srgbClr val="2426A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arit Powerpoint-v1-1.pptx" id="{85978B93-D992-43EE-8937-07EF2842B64A}" vid="{F5F1D132-53FA-4A71-9848-9E336C77AB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50A2xWLc.potx</Template>
  <TotalTime>3275</TotalTime>
  <Words>2652</Words>
  <Application>Microsoft Office PowerPoint</Application>
  <PresentationFormat>Affichage à l'écran (16:10)</PresentationFormat>
  <Paragraphs>710</Paragraphs>
  <Slides>46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9" baseType="lpstr">
      <vt:lpstr>Arial</vt:lpstr>
      <vt:lpstr>Calibri</vt:lpstr>
      <vt:lpstr>50A2xWLc.potx</vt:lpstr>
      <vt:lpstr>Présentation PowerPoint</vt:lpstr>
      <vt:lpstr>Présentation PowerPoint</vt:lpstr>
      <vt:lpstr>Présentation PowerPoint</vt:lpstr>
      <vt:lpstr>Présentation PowerPoint</vt:lpstr>
      <vt:lpstr>LA STRUCTURE DES RESSOURCES REELLES DE FONCTIONNEMENT </vt:lpstr>
      <vt:lpstr>LA POURSUITE DE LA BAISSE DE NOS RECETTES D’EXPLOITATION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AUTRES PRINCIPALES RECETTES DE FONCTIONNEMENT </vt:lpstr>
      <vt:lpstr>AUTRES PRINCIPALES RECETTES DE FONCTIONNEMENT (suite) </vt:lpstr>
      <vt:lpstr>AUTRES PRINCIPALES RECETTES DE FONCTIONNEMENT (fin) </vt:lpstr>
      <vt:lpstr>Présentation PowerPoint</vt:lpstr>
      <vt:lpstr>LA STRUCTURE DES DEPENSES REELLES DE FONCTIONNEMENT </vt:lpstr>
      <vt:lpstr>LA MAITRISE DE NOS CHARGES D’EXPLOITATION </vt:lpstr>
      <vt:lpstr>Présentation PowerPoint</vt:lpstr>
      <vt:lpstr>Présentation PowerPoint</vt:lpstr>
      <vt:lpstr>PRINCIPALES DEPENSES A CARACTERE GENERAL (011)</vt:lpstr>
      <vt:lpstr>PRINCIPALES DEPENSES A CARACTERE GENERAL (suite)</vt:lpstr>
      <vt:lpstr>PRINCIPALES DEPENSES A CARACTERE GENERAL (fin)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SOUTIEN FINANCIER AUX ASSOCIATIONS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PRINCIPAUX INVESTISSEMENTS 2018 </vt:lpstr>
      <vt:lpstr>PRINCIPAUX INVESTISSEMENTS 2018 (suite) </vt:lpstr>
      <vt:lpstr>PRINCIPAUX INVESTISSEMENTS 2018 (fin)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FIN DU RAPPORT FINANCIER  DE PRESENTATION  DU COMPTE ADMINISTRATIF 2018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NMerleau</dc:creator>
  <cp:lastModifiedBy>Pasco Laurent</cp:lastModifiedBy>
  <cp:revision>330</cp:revision>
  <cp:lastPrinted>2018-11-29T14:34:19Z</cp:lastPrinted>
  <dcterms:created xsi:type="dcterms:W3CDTF">2018-06-13T08:28:30Z</dcterms:created>
  <dcterms:modified xsi:type="dcterms:W3CDTF">2019-03-18T14:22:30Z</dcterms:modified>
</cp:coreProperties>
</file>