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468" r:id="rId4"/>
    <p:sldId id="346" r:id="rId5"/>
    <p:sldId id="475" r:id="rId6"/>
    <p:sldId id="476" r:id="rId7"/>
    <p:sldId id="487" r:id="rId8"/>
    <p:sldId id="480" r:id="rId9"/>
    <p:sldId id="477" r:id="rId10"/>
    <p:sldId id="478" r:id="rId11"/>
    <p:sldId id="310" r:id="rId12"/>
    <p:sldId id="479" r:id="rId13"/>
    <p:sldId id="481" r:id="rId14"/>
    <p:sldId id="482" r:id="rId15"/>
    <p:sldId id="485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EF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FE3"/>
    <a:srgbClr val="006C98"/>
    <a:srgbClr val="1679A1"/>
    <a:srgbClr val="B6D58C"/>
    <a:srgbClr val="090A0B"/>
    <a:srgbClr val="A095C7"/>
    <a:srgbClr val="000000"/>
    <a:srgbClr val="172F51"/>
    <a:srgbClr val="BFE092"/>
    <a:srgbClr val="8D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2" autoAdjust="0"/>
    <p:restoredTop sz="90818" autoAdjust="0"/>
  </p:normalViewPr>
  <p:slideViewPr>
    <p:cSldViewPr>
      <p:cViewPr varScale="1">
        <p:scale>
          <a:sx n="102" d="100"/>
          <a:sy n="102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300" y="4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9677309-265B-42A6-8D01-149BB5EEAF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18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2588" cy="46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2"/>
            <a:ext cx="2922588" cy="46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66763"/>
            <a:ext cx="49037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41" y="4750629"/>
            <a:ext cx="4999037" cy="44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658"/>
            <a:ext cx="2922588" cy="5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658"/>
            <a:ext cx="2922588" cy="5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09080B2-A113-49CA-A538-239A49CB06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7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427978"/>
        </a:solidFill>
        <a:latin typeface="Verdana" pitchFamily="34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427978"/>
        </a:solidFill>
        <a:latin typeface="Verdana" pitchFamily="34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427978"/>
        </a:solidFill>
        <a:latin typeface="Verdana" pitchFamily="34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427978"/>
        </a:solidFill>
        <a:latin typeface="Verdana" pitchFamily="34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427978"/>
        </a:solidFill>
        <a:latin typeface="Verdana" pitchFamily="34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080B2-A113-49CA-A538-239A49CB065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92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9080B2-A113-49CA-A538-239A49CB065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80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71"/>
            <a:ext cx="13350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-36513" y="838200"/>
            <a:ext cx="2663826" cy="152400"/>
          </a:xfrm>
          <a:prstGeom prst="rect">
            <a:avLst/>
          </a:prstGeom>
          <a:solidFill>
            <a:srgbClr val="006C98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endParaRPr lang="fr-FR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2109788" y="2474912"/>
            <a:ext cx="5053012" cy="1008063"/>
          </a:xfrm>
        </p:spPr>
        <p:txBody>
          <a:bodyPr/>
          <a:lstStyle>
            <a:lvl1pPr algn="ctr">
              <a:defRPr sz="3200" baseline="0">
                <a:solidFill>
                  <a:srgbClr val="006C98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09788" y="3715940"/>
            <a:ext cx="5053011" cy="865188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6093296"/>
            <a:ext cx="2511425" cy="69244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6C98"/>
                </a:solidFill>
              </a:defRPr>
            </a:lvl1pPr>
          </a:lstStyle>
          <a:p>
            <a:pPr lvl="0"/>
            <a:r>
              <a:rPr lang="fr-FR" dirty="0"/>
              <a:t>Créé par </a:t>
            </a:r>
          </a:p>
          <a:p>
            <a:pPr lvl="0"/>
            <a:r>
              <a:rPr lang="fr-FR" dirty="0"/>
              <a:t>Version</a:t>
            </a:r>
          </a:p>
          <a:p>
            <a:pPr lvl="0"/>
            <a:r>
              <a:rPr lang="fr-FR" dirty="0"/>
              <a:t>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68" y="6237312"/>
            <a:ext cx="473754" cy="4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84368" y="116632"/>
            <a:ext cx="1134607" cy="7307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4"/>
          <a:stretch/>
        </p:blipFill>
        <p:spPr>
          <a:xfrm>
            <a:off x="3959932" y="6085937"/>
            <a:ext cx="1224136" cy="715992"/>
          </a:xfrm>
          <a:prstGeom prst="rect">
            <a:avLst/>
          </a:prstGeom>
        </p:spPr>
      </p:pic>
      <p:sp>
        <p:nvSpPr>
          <p:cNvPr id="8" name="Rectangle 10"/>
          <p:cNvSpPr/>
          <p:nvPr userDrawn="1"/>
        </p:nvSpPr>
        <p:spPr bwMode="auto">
          <a:xfrm>
            <a:off x="6477000" y="838200"/>
            <a:ext cx="2663825" cy="152400"/>
          </a:xfrm>
          <a:prstGeom prst="rect">
            <a:avLst/>
          </a:prstGeom>
          <a:solidFill>
            <a:srgbClr val="006C9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dirty="0">
              <a:ea typeface="ＭＳ Ｐゴシック" pitchFamily="-112" charset="-128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91" y="260648"/>
            <a:ext cx="3492201" cy="1279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7871792" cy="8382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79388" y="1125538"/>
            <a:ext cx="8785225" cy="5543550"/>
          </a:xfrm>
        </p:spPr>
        <p:txBody>
          <a:bodyPr/>
          <a:lstStyle>
            <a:lvl1pPr>
              <a:buClr>
                <a:srgbClr val="89B4DC"/>
              </a:buClr>
              <a:buFont typeface="+mj-lt"/>
              <a:buAutoNum type="arabicPeriod"/>
              <a:defRPr b="1" baseline="0">
                <a:solidFill>
                  <a:srgbClr val="006C98"/>
                </a:solidFill>
              </a:defRPr>
            </a:lvl1pPr>
            <a:lvl2pPr>
              <a:defRPr>
                <a:solidFill>
                  <a:srgbClr val="006C98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1521" y="1988840"/>
            <a:ext cx="8640960" cy="359246"/>
          </a:xfrm>
          <a:solidFill>
            <a:srgbClr val="006C98"/>
          </a:solidFill>
        </p:spPr>
        <p:txBody>
          <a:bodyPr anchor="ctr"/>
          <a:lstStyle>
            <a:lvl1pPr marL="0" indent="0" algn="l">
              <a:buClr>
                <a:schemeClr val="accent6"/>
              </a:buClr>
              <a:buFont typeface="+mj-lt"/>
              <a:buNone/>
              <a:defRPr b="1" baseline="0"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1520" y="2636912"/>
            <a:ext cx="8640960" cy="359246"/>
          </a:xfrm>
          <a:noFill/>
          <a:ln>
            <a:solidFill>
              <a:srgbClr val="89B4DC"/>
            </a:solidFill>
          </a:ln>
        </p:spPr>
        <p:txBody>
          <a:bodyPr anchor="ctr"/>
          <a:lstStyle>
            <a:lvl1pPr marL="0" indent="0" algn="l">
              <a:buClr>
                <a:schemeClr val="accent6"/>
              </a:buClr>
              <a:buFont typeface="+mj-lt"/>
              <a:buNone/>
              <a:defRPr b="0" baseline="0">
                <a:solidFill>
                  <a:srgbClr val="006C98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0"/>
            <a:ext cx="7943800" cy="8382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875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688" y="0"/>
            <a:ext cx="7933704" cy="40466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112568"/>
          </a:xfrm>
        </p:spPr>
        <p:txBody>
          <a:bodyPr/>
          <a:lstStyle>
            <a:lvl1pPr>
              <a:buClr>
                <a:srgbClr val="006C98"/>
              </a:buClr>
              <a:defRPr baseline="0">
                <a:solidFill>
                  <a:srgbClr val="006C98"/>
                </a:solidFill>
              </a:defRPr>
            </a:lvl1pPr>
            <a:lvl2pPr>
              <a:buClr>
                <a:srgbClr val="006C98"/>
              </a:buClr>
              <a:defRPr baseline="0">
                <a:solidFill>
                  <a:srgbClr val="006C98"/>
                </a:solidFill>
              </a:defRPr>
            </a:lvl2pPr>
            <a:lvl3pPr>
              <a:buClr>
                <a:srgbClr val="006C98"/>
              </a:buClr>
              <a:defRPr baseline="0">
                <a:solidFill>
                  <a:srgbClr val="006C98"/>
                </a:solidFill>
              </a:defRPr>
            </a:lvl3pPr>
            <a:lvl4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9389" y="404664"/>
            <a:ext cx="7921003" cy="360363"/>
          </a:xfrm>
        </p:spPr>
        <p:txBody>
          <a:bodyPr/>
          <a:lstStyle>
            <a:lvl1pPr>
              <a:buFontTx/>
              <a:buNone/>
              <a:defRPr sz="20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long en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2F1530B-6487-4C88-8F8B-50FCDFF009D3}"/>
              </a:ext>
            </a:extLst>
          </p:cNvPr>
          <p:cNvSpPr/>
          <p:nvPr userDrawn="1"/>
        </p:nvSpPr>
        <p:spPr bwMode="auto">
          <a:xfrm>
            <a:off x="4067944" y="6381328"/>
            <a:ext cx="108012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688" y="0"/>
            <a:ext cx="7933704" cy="836712"/>
          </a:xfrm>
        </p:spPr>
        <p:txBody>
          <a:bodyPr/>
          <a:lstStyle>
            <a:lvl1pPr>
              <a:defRPr cap="none" baseline="0">
                <a:solidFill>
                  <a:srgbClr val="006C9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/>
          <a:lstStyle>
            <a:lvl1pPr>
              <a:buClr>
                <a:srgbClr val="006C98"/>
              </a:buClr>
              <a:defRPr baseline="0">
                <a:solidFill>
                  <a:srgbClr val="006C98"/>
                </a:solidFill>
              </a:defRPr>
            </a:lvl1pPr>
            <a:lvl2pPr>
              <a:buClr>
                <a:srgbClr val="006C98"/>
              </a:buClr>
              <a:defRPr baseline="0">
                <a:solidFill>
                  <a:srgbClr val="006C98"/>
                </a:solidFill>
              </a:defRPr>
            </a:lvl2pPr>
            <a:lvl3pPr>
              <a:buClr>
                <a:srgbClr val="006C98"/>
              </a:buClr>
              <a:defRPr baseline="0">
                <a:solidFill>
                  <a:srgbClr val="006C98"/>
                </a:solidFill>
              </a:defRPr>
            </a:lvl3pPr>
            <a:lvl4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66688" y="0"/>
            <a:ext cx="7933704" cy="40466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9389" y="404664"/>
            <a:ext cx="7921003" cy="360363"/>
          </a:xfrm>
        </p:spPr>
        <p:txBody>
          <a:bodyPr/>
          <a:lstStyle>
            <a:lvl1pPr>
              <a:buFontTx/>
              <a:buNone/>
              <a:defRPr sz="200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2 colonnes de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1627450-FC70-42F3-ACB6-00A5C0E49179}"/>
              </a:ext>
            </a:extLst>
          </p:cNvPr>
          <p:cNvSpPr/>
          <p:nvPr userDrawn="1"/>
        </p:nvSpPr>
        <p:spPr bwMode="auto">
          <a:xfrm>
            <a:off x="4139952" y="6546701"/>
            <a:ext cx="1008111" cy="46166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BFE092"/>
              </a:solidFill>
              <a:effectLst/>
              <a:latin typeface="Verdana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6C98"/>
              </a:buClr>
              <a:defRPr sz="1800"/>
            </a:lvl1pPr>
            <a:lvl2pPr>
              <a:buClr>
                <a:srgbClr val="006C98"/>
              </a:buClr>
              <a:defRPr sz="1600"/>
            </a:lvl2pPr>
            <a:lvl3pPr>
              <a:buClr>
                <a:srgbClr val="006C98"/>
              </a:buCl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6C98"/>
              </a:buClr>
              <a:defRPr sz="1800"/>
            </a:lvl1pPr>
            <a:lvl2pPr>
              <a:buClr>
                <a:srgbClr val="006C98"/>
              </a:buClr>
              <a:defRPr sz="1600"/>
            </a:lvl2pPr>
            <a:lvl3pPr>
              <a:buClr>
                <a:srgbClr val="006C98"/>
              </a:buCl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6688" y="0"/>
            <a:ext cx="7933704" cy="40466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9389" y="404664"/>
            <a:ext cx="7921003" cy="360363"/>
          </a:xfrm>
        </p:spPr>
        <p:txBody>
          <a:bodyPr/>
          <a:lstStyle>
            <a:lvl1pPr>
              <a:buFontTx/>
              <a:buNone/>
              <a:defRPr sz="200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8CFA6D3-36B1-4EFE-B943-B1BB930426E9}"/>
              </a:ext>
            </a:extLst>
          </p:cNvPr>
          <p:cNvSpPr/>
          <p:nvPr userDrawn="1"/>
        </p:nvSpPr>
        <p:spPr bwMode="auto">
          <a:xfrm>
            <a:off x="4819464" y="4941168"/>
            <a:ext cx="1791072" cy="45772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9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 du masque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643688"/>
            <a:ext cx="5715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800" b="1" dirty="0">
              <a:ea typeface="ＭＳ Ｐゴシック" pitchFamily="-112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rgbClr val="006C9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dirty="0">
              <a:ea typeface="ＭＳ Ｐゴシック" pitchFamily="-112" charset="-128"/>
              <a:cs typeface="+mn-cs"/>
            </a:endParaRP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8316913" y="836613"/>
            <a:ext cx="3952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fld id="{D184E783-6881-482C-9E74-3294EB029A44}" type="slidenum">
              <a:rPr lang="fr-FR" sz="1000">
                <a:solidFill>
                  <a:schemeClr val="bg1"/>
                </a:solidFill>
                <a:ea typeface="ヒラギノ角ゴ Pro W3" pitchFamily="-112" charset="-128"/>
                <a:cs typeface="+mn-cs"/>
              </a:rPr>
              <a:pPr algn="ctr" eaLnBrk="0" hangingPunct="0">
                <a:defRPr/>
              </a:pPr>
              <a:t>‹N°›</a:t>
            </a:fld>
            <a:endParaRPr lang="fr-FR" sz="1000" dirty="0">
              <a:solidFill>
                <a:schemeClr val="bg1"/>
              </a:solidFill>
              <a:ea typeface="ヒラギノ角ゴ Pro W3" pitchFamily="-112" charset="-128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51073"/>
            <a:ext cx="864096" cy="316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8" r:id="rId6"/>
    <p:sldLayoutId id="214748365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98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DE6751"/>
          </a:solidFill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DE6751"/>
          </a:solidFill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DE6751"/>
          </a:solidFill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DE675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6C98"/>
        </a:buClr>
        <a:buFont typeface="Wingdings 3" pitchFamily="18" charset="2"/>
        <a:buChar char="}"/>
        <a:defRPr>
          <a:solidFill>
            <a:srgbClr val="006C98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6C98"/>
        </a:buClr>
        <a:buFont typeface="Wingdings" pitchFamily="2" charset="2"/>
        <a:buChar char="§"/>
        <a:defRPr sz="1600">
          <a:solidFill>
            <a:srgbClr val="006C98"/>
          </a:solidFill>
          <a:latin typeface="Verdana" pitchFamily="34" charset="0"/>
          <a:ea typeface="ＭＳ Ｐゴシック" pitchFamily="-112" charset="-128"/>
          <a:cs typeface="ＭＳ Ｐゴシック"/>
        </a:defRPr>
      </a:lvl2pPr>
      <a:lvl3pPr marL="1143000" indent="-228600" algn="just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C98"/>
        </a:buClr>
        <a:buChar char="–"/>
        <a:defRPr sz="1400">
          <a:solidFill>
            <a:srgbClr val="006C98"/>
          </a:solidFill>
          <a:latin typeface="Verdana" pitchFamily="34" charset="0"/>
          <a:ea typeface="ＭＳ Ｐゴシック" pitchFamily="-112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3971"/>
        </a:buClr>
        <a:defRPr sz="1400">
          <a:solidFill>
            <a:srgbClr val="404040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3971"/>
        </a:buClr>
        <a:buChar char="»"/>
        <a:defRPr sz="1300">
          <a:solidFill>
            <a:srgbClr val="404040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rgbClr val="42797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rgbClr val="42797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rgbClr val="42797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rgbClr val="427978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orus-pro.gouv.f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unaute.chorus-pro.gouv.fr/documentation/tutoriels/#1522314752134-2110dbbb-1becb5d1-16c22add-8ea028e4-1e88" TargetMode="External"/><Relationship Id="rId4" Type="http://schemas.openxmlformats.org/officeDocument/2006/relationships/hyperlink" Target="https://communaute.chorus-pro.gouv.fr/wp-content/uploads/2019/07/AIFE-Fiche-pratique-Cr%C3%A9er-un-compte-en-quelques-clics-2.0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aute.chorus-pro.gouv.fr/wp-content/uploads/2019/07/AIFE-Fiche-pratique-Saisir-une-facture-2.0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aute.chorus-pro.gouv.fr/documentation/tutoriels/#1570197216767-303a971c-547b" TargetMode="External"/><Relationship Id="rId5" Type="http://schemas.openxmlformats.org/officeDocument/2006/relationships/hyperlink" Target="https://communaute.chorus-pro.gouv.fr/wp-content/uploads/2019/07/AIFE-Fiche-pratique-D%C3%A9poser-une-facture-2.0.pdf" TargetMode="External"/><Relationship Id="rId4" Type="http://schemas.openxmlformats.org/officeDocument/2006/relationships/hyperlink" Target="https://communaute.chorus-pro.gouv.fr/documentation/tutoriels/#1570197216319-3e882862-30d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aute.chorus-pro.gouv.fr/documentation/suivre-le-traitement-dune-facture/#1547200901420-f372efdf-d6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unaute.chorus-pro.gouv.fr/documentation/tutoriels/#1570197215225-58efd5ba-e4a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embed/video/x7m5q0l?autoplay=0&amp;background=B9D192&amp;foreground=F7FFFD&amp;highlight=171D1B&amp;logo=1&amp;quality=240&amp;related=1&amp;info=1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communaute.chorus-pro.gouv.fr/wp-content/uploads/2019/07/AIFE-Fiche-pratique-Faire-appel-%C3%A0-lassistance-Chorus-Pro-2.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aute.chorus-pro.gouv.fr/category/webinair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aute.chorus-pro.gouv.fr/notre-offre-daccompagnement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aute.chorus-pro.gouv.fr/documentation/tutoriels/#1570197215225-58efd5ba-e4a8" TargetMode="External"/><Relationship Id="rId13" Type="http://schemas.openxmlformats.org/officeDocument/2006/relationships/hyperlink" Target="https://communaute.chorus-pro.gouv.fr/documentation/tutoriels/#1570197437471-387e330c-2d04" TargetMode="External"/><Relationship Id="rId18" Type="http://schemas.openxmlformats.org/officeDocument/2006/relationships/hyperlink" Target="https://communaute.chorus-pro.gouv.fr/documentation/tutoriels/#1570197842933-c4ea3652-6ba6" TargetMode="External"/><Relationship Id="rId26" Type="http://schemas.openxmlformats.org/officeDocument/2006/relationships/hyperlink" Target="https://communaute.chorus-pro.gouv.fr/wp-content/uploads/2019/07/AIFE-Fiche-pratique-Saisir-une-facture-2.0.pdf" TargetMode="External"/><Relationship Id="rId3" Type="http://schemas.openxmlformats.org/officeDocument/2006/relationships/image" Target="../media/image25.png"/><Relationship Id="rId21" Type="http://schemas.openxmlformats.org/officeDocument/2006/relationships/hyperlink" Target="https://communaute.chorus-pro.gouv.fr/documentation/tutoriels/#1570197886219-ebed2875-f873" TargetMode="External"/><Relationship Id="rId7" Type="http://schemas.openxmlformats.org/officeDocument/2006/relationships/hyperlink" Target="https://communaute.chorus-pro.gouv.fr/documentation/tutoriels/#1570197216319-3e882862-30d0" TargetMode="External"/><Relationship Id="rId12" Type="http://schemas.openxmlformats.org/officeDocument/2006/relationships/hyperlink" Target="https://communaute.chorus-pro.gouv.fr/documentation/tutoriels/#1570197437671-98445f69-180d" TargetMode="External"/><Relationship Id="rId17" Type="http://schemas.openxmlformats.org/officeDocument/2006/relationships/hyperlink" Target="https://communaute.chorus-pro.gouv.fr/documentation/tutoriels/#1570197652975-b0849367-5a12" TargetMode="External"/><Relationship Id="rId25" Type="http://schemas.openxmlformats.org/officeDocument/2006/relationships/hyperlink" Target="https://communaute.chorus-pro.gouv.fr/wp-content/uploads/2019/08/AIFE-Fiche-pratique-Administrer-les-utlilisateurs.pdf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communaute.chorus-pro.gouv.fr/documentation/tutoriels/#1570197653584-52ead564-576c" TargetMode="External"/><Relationship Id="rId20" Type="http://schemas.openxmlformats.org/officeDocument/2006/relationships/hyperlink" Target="https://communaute.chorus-pro.gouv.fr/documentation/tutoriels/#1570197886820-d9a4f4fb-0c58" TargetMode="External"/><Relationship Id="rId29" Type="http://schemas.openxmlformats.org/officeDocument/2006/relationships/hyperlink" Target="https://communaute.chorus-pro.gouv.fr/wp-content/uploads/2019/07/AIFE-Fiche-pratique-Faire-appel-%C3%A0-lassistance-Chorus-Pro-2.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aute.chorus-pro.gouv.fr/documentation/tutoriels/#1570197216767-303a971c-547b" TargetMode="External"/><Relationship Id="rId11" Type="http://schemas.openxmlformats.org/officeDocument/2006/relationships/hyperlink" Target="https://communaute.chorus-pro.gouv.fr/documentation/tutoriels/#1570197437929-b27595e3-226a" TargetMode="External"/><Relationship Id="rId24" Type="http://schemas.openxmlformats.org/officeDocument/2006/relationships/hyperlink" Target="hhttps://communaute.chorus-pro.gouv.fr/documentation/fiche-pratique-les-clefs-pour-administrer-votre-entreprise-et-vos-utilisateurs/" TargetMode="External"/><Relationship Id="rId32" Type="http://schemas.openxmlformats.org/officeDocument/2006/relationships/hyperlink" Target="https://communaute.chorus-pro.gouv.fr/wp-content/uploads/2019/10/AIFE-Fiche-pratique-Rechercher-une-facture.pdf" TargetMode="External"/><Relationship Id="rId5" Type="http://schemas.openxmlformats.org/officeDocument/2006/relationships/hyperlink" Target="https://communaute.chorus-pro.gouv.fr/documentation/tutoriels/#1522314752134-2110dbbb-1becb5d1-16c22add-8ea028e4-1e88" TargetMode="External"/><Relationship Id="rId15" Type="http://schemas.openxmlformats.org/officeDocument/2006/relationships/hyperlink" Target="https://communaute.chorus-pro.gouv.fr/documentation/tutoriels/#1570197622802-457650a8-9335" TargetMode="External"/><Relationship Id="rId23" Type="http://schemas.openxmlformats.org/officeDocument/2006/relationships/hyperlink" Target="https://communaute.chorus-pro.gouv.fr/wp-content/uploads/2018/12/AIFE-Fiche-pratique-Administrer-les-structures-.pdf" TargetMode="External"/><Relationship Id="rId28" Type="http://schemas.openxmlformats.org/officeDocument/2006/relationships/hyperlink" Target="https://communaute.chorus-pro.gouv.fr/wp-content/uploads/2019/07/AIFE-Fiche-pratique-Utiliser-annuaire-des-structures-publiques-2.0.pdf" TargetMode="External"/><Relationship Id="rId10" Type="http://schemas.openxmlformats.org/officeDocument/2006/relationships/hyperlink" Target="https://communaute.chorus-pro.gouv.fr/documentation/tutoriels/#1522314752186-a34f3662-0644b5d1-16c22add-8ea028e4-1e88" TargetMode="External"/><Relationship Id="rId19" Type="http://schemas.openxmlformats.org/officeDocument/2006/relationships/hyperlink" Target="https://www.dailymotion.com/embed/video/x7m5q0l?autoplay=0&amp;background=B9D192&amp;foreground=F7FFFD&amp;highlight=171D1B&amp;logo=1&amp;quality=240&amp;related=1&amp;info=1" TargetMode="External"/><Relationship Id="rId31" Type="http://schemas.openxmlformats.org/officeDocument/2006/relationships/hyperlink" Target="https://communaute.chorus-pro.gouv.fr/wp-content/uploads/2019/09/Fiche-Pratique-D%C3%A9p%C3%B4t-de-note-dhonoraires-pour-une-MOE.pdf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communaute.chorus-pro.gouv.fr/documentation/tutoriels/#1570197213399-c2adb217-07f8" TargetMode="External"/><Relationship Id="rId14" Type="http://schemas.openxmlformats.org/officeDocument/2006/relationships/hyperlink" Target="https://communaute.chorus-pro.gouv.fr/documentation/tutoriels/#1570197437273-c6eb0889-3d4f" TargetMode="External"/><Relationship Id="rId22" Type="http://schemas.openxmlformats.org/officeDocument/2006/relationships/hyperlink" Target="https://communaute.chorus-pro.gouv.fr/wp-content/uploads/2019/07/AIFE-Fiche-pratique-Cr%C3%A9er-un-compte-en-quelques-clics-2.0.pdf" TargetMode="External"/><Relationship Id="rId27" Type="http://schemas.openxmlformats.org/officeDocument/2006/relationships/hyperlink" Target="https://communaute.chorus-pro.gouv.fr/wp-content/uploads/2019/07/AIFE-Fiche-pratique-D%C3%A9poser-une-facture-2.0.pdf" TargetMode="External"/><Relationship Id="rId30" Type="http://schemas.openxmlformats.org/officeDocument/2006/relationships/hyperlink" Target="https://communaute.chorus-pro.gouv.fr/wp-content/uploads/2019/07/AIFE-Fiche-pratique-Se-familiariser-avec-les-diff%C3%A9rents-espaces-de-Chorus-Pro-2.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orus-pro.gouv.fr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aute.chorus-pro.gouv.f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1259632" y="4067131"/>
            <a:ext cx="6480720" cy="1008063"/>
          </a:xfrm>
        </p:spPr>
        <p:txBody>
          <a:bodyPr/>
          <a:lstStyle/>
          <a:p>
            <a:r>
              <a:rPr lang="fr-FR" sz="4000" dirty="0" smtClean="0"/>
              <a:t>Microentreprises 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992" y="1916832"/>
            <a:ext cx="8856984" cy="2354025"/>
          </a:xfrm>
        </p:spPr>
        <p:txBody>
          <a:bodyPr anchor="ctr"/>
          <a:lstStyle/>
          <a:p>
            <a:r>
              <a:rPr lang="fr-FR" sz="3600" b="1" dirty="0" smtClean="0">
                <a:solidFill>
                  <a:srgbClr val="89B5DD"/>
                </a:solidFill>
              </a:rPr>
              <a:t>DERNIERE ECHEANCE DE LA DEMATERIALISATION DES FACTURES </a:t>
            </a:r>
            <a:endParaRPr lang="fr-FR" sz="3600" b="1" dirty="0">
              <a:solidFill>
                <a:srgbClr val="89B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3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66688" y="4725144"/>
            <a:ext cx="8769609" cy="1152128"/>
          </a:xfrm>
          <a:prstGeom prst="rect">
            <a:avLst/>
          </a:prstGeom>
          <a:solidFill>
            <a:srgbClr val="C4DBD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Comment créer un compte ? </a:t>
            </a:r>
            <a:endParaRPr lang="fr-FR" sz="2000" dirty="0"/>
          </a:p>
        </p:txBody>
      </p:sp>
      <p:sp>
        <p:nvSpPr>
          <p:cNvPr id="37" name="Espace réservé du contenu 1"/>
          <p:cNvSpPr txBox="1">
            <a:spLocks/>
          </p:cNvSpPr>
          <p:nvPr/>
        </p:nvSpPr>
        <p:spPr>
          <a:xfrm>
            <a:off x="166688" y="1124744"/>
            <a:ext cx="8769609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endParaRPr lang="fr-FR" altLang="fr-FR" sz="1400" b="1" kern="0" dirty="0" smtClean="0">
              <a:solidFill>
                <a:srgbClr val="006C98"/>
              </a:solidFill>
            </a:endParaRPr>
          </a:p>
          <a:p>
            <a:pPr marL="0" indent="0" algn="ctr">
              <a:buNone/>
              <a:defRPr/>
            </a:pPr>
            <a:endParaRPr lang="fr-FR" altLang="fr-FR" sz="1400" b="1" kern="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b="1" kern="0" dirty="0" smtClean="0">
              <a:solidFill>
                <a:srgbClr val="006C98"/>
              </a:solidFill>
            </a:endParaRPr>
          </a:p>
          <a:p>
            <a:r>
              <a:rPr lang="fr-FR" sz="1400" dirty="0"/>
              <a:t>S’inscrire sur le Portail ne prend que quelques minutes. </a:t>
            </a:r>
            <a:r>
              <a:rPr lang="fr-FR" sz="1400" dirty="0" smtClean="0"/>
              <a:t>Pour créer un compte, l’utilisateur a besoin des informations suivantes :</a:t>
            </a:r>
          </a:p>
          <a:p>
            <a:pPr marL="0" indent="0">
              <a:buNone/>
            </a:pPr>
            <a:endParaRPr lang="fr-FR" sz="1400" dirty="0" smtClean="0"/>
          </a:p>
          <a:p>
            <a:pPr lvl="1"/>
            <a:r>
              <a:rPr lang="fr-FR" sz="1400" b="1" dirty="0" err="1" smtClean="0"/>
              <a:t>N°de</a:t>
            </a:r>
            <a:r>
              <a:rPr lang="fr-FR" sz="1400" b="1" dirty="0" smtClean="0"/>
              <a:t> </a:t>
            </a:r>
            <a:r>
              <a:rPr lang="fr-FR" sz="1400" b="1" dirty="0"/>
              <a:t>SIRET de votre </a:t>
            </a:r>
            <a:r>
              <a:rPr lang="fr-FR" sz="1400" b="1" dirty="0" smtClean="0"/>
              <a:t>entreprise</a:t>
            </a:r>
          </a:p>
          <a:p>
            <a:pPr lvl="1"/>
            <a:r>
              <a:rPr lang="fr-FR" sz="1400" b="1" dirty="0" smtClean="0"/>
              <a:t>L’adresse email (courriel) </a:t>
            </a:r>
            <a:r>
              <a:rPr lang="fr-FR" sz="1400" b="1" dirty="0"/>
              <a:t>qui vous servira à </a:t>
            </a:r>
            <a:r>
              <a:rPr lang="fr-FR" sz="1400" b="1" dirty="0" smtClean="0"/>
              <a:t>la connexion  </a:t>
            </a:r>
            <a:endParaRPr lang="fr-FR" sz="1400" dirty="0" smtClean="0"/>
          </a:p>
          <a:p>
            <a:pPr lvl="1"/>
            <a:r>
              <a:rPr lang="fr-FR" sz="1400" b="1" dirty="0" smtClean="0"/>
              <a:t>L’adresse </a:t>
            </a:r>
            <a:r>
              <a:rPr lang="fr-FR" sz="1400" b="1" dirty="0"/>
              <a:t>postale de votre </a:t>
            </a:r>
            <a:r>
              <a:rPr lang="fr-FR" sz="1400" b="1" dirty="0" smtClean="0"/>
              <a:t>entreprise</a:t>
            </a:r>
          </a:p>
          <a:p>
            <a:pPr lvl="1"/>
            <a:endParaRPr lang="fr-FR" sz="1400" b="1" dirty="0"/>
          </a:p>
          <a:p>
            <a:pPr marL="457200" lvl="1" indent="0">
              <a:buNone/>
            </a:pPr>
            <a:endParaRPr lang="fr-FR" sz="1400" dirty="0"/>
          </a:p>
          <a:p>
            <a:r>
              <a:rPr lang="fr-FR" sz="1400" dirty="0" smtClean="0"/>
              <a:t>L’inscription se fait directement au portail </a:t>
            </a:r>
            <a:r>
              <a:rPr lang="fr-FR" sz="1400" dirty="0">
                <a:hlinkClick r:id="rId3"/>
              </a:rPr>
              <a:t>Chorus Pro </a:t>
            </a:r>
            <a:r>
              <a:rPr lang="fr-FR" sz="1400" dirty="0" smtClean="0"/>
              <a:t> </a:t>
            </a:r>
            <a:r>
              <a:rPr lang="fr-FR" sz="1400" dirty="0"/>
              <a:t>en cliquant sur la rubrique « </a:t>
            </a:r>
            <a:r>
              <a:rPr lang="fr-FR" sz="1400" b="1" i="1" dirty="0"/>
              <a:t>Créer votre compte</a:t>
            </a:r>
            <a:r>
              <a:rPr lang="fr-FR" sz="1400" dirty="0"/>
              <a:t> </a:t>
            </a:r>
            <a:r>
              <a:rPr lang="fr-FR" sz="1400" dirty="0" smtClean="0"/>
              <a:t>».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2000" dirty="0"/>
              <a:t>Vous pouvez retrouver l’aide pour la création de votre compte </a:t>
            </a:r>
            <a:r>
              <a:rPr lang="fr-FR" sz="2000" u="sng" dirty="0" smtClean="0">
                <a:hlinkClick r:id="rId4"/>
              </a:rPr>
              <a:t>ici</a:t>
            </a:r>
            <a:r>
              <a:rPr lang="fr-FR" sz="2000" dirty="0" smtClean="0"/>
              <a:t> sous </a:t>
            </a:r>
            <a:r>
              <a:rPr lang="fr-FR" sz="2000" dirty="0"/>
              <a:t>forme de fiche pratique et </a:t>
            </a:r>
            <a:r>
              <a:rPr lang="fr-FR" sz="2000" u="sng" dirty="0" smtClean="0">
                <a:solidFill>
                  <a:srgbClr val="FF0000"/>
                </a:solidFill>
                <a:hlinkClick r:id="rId5"/>
              </a:rPr>
              <a:t>ici</a:t>
            </a:r>
            <a:r>
              <a:rPr lang="fr-FR" sz="2000" u="sng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sous </a:t>
            </a:r>
            <a:r>
              <a:rPr lang="fr-FR" sz="2000" dirty="0"/>
              <a:t>forme de tutoriel.</a:t>
            </a:r>
          </a:p>
          <a:p>
            <a:pPr marL="0" indent="0" algn="ctr">
              <a:buNone/>
              <a:defRPr/>
            </a:pPr>
            <a:endParaRPr lang="fr-FR" altLang="fr-FR" sz="2000" kern="0" dirty="0" smtClean="0">
              <a:solidFill>
                <a:srgbClr val="006C98"/>
              </a:solidFill>
            </a:endParaRPr>
          </a:p>
          <a:p>
            <a:pPr marL="0" indent="0" algn="just">
              <a:buNone/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6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"/>
          <p:cNvSpPr txBox="1">
            <a:spLocks/>
          </p:cNvSpPr>
          <p:nvPr/>
        </p:nvSpPr>
        <p:spPr>
          <a:xfrm>
            <a:off x="312253" y="868968"/>
            <a:ext cx="8869808" cy="4931125"/>
          </a:xfrm>
          <a:prstGeom prst="rect">
            <a:avLst/>
          </a:prstGeom>
        </p:spPr>
        <p:txBody>
          <a:bodyPr/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2pPr>
            <a:lvl3pPr marL="1143000" indent="-228600" algn="just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457200" lvl="1" indent="0">
              <a:buNone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altLang="fr-FR" sz="1400" dirty="0">
              <a:solidFill>
                <a:srgbClr val="284F9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fr-FR" altLang="fr-FR" sz="1400" dirty="0">
              <a:solidFill>
                <a:srgbClr val="284F9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fr-FR" altLang="fr-FR" sz="1400" dirty="0">
              <a:solidFill>
                <a:srgbClr val="284F9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fr-FR" altLang="fr-FR" sz="1400" dirty="0">
              <a:solidFill>
                <a:srgbClr val="284F9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fr-FR" altLang="fr-FR" sz="1400" dirty="0">
              <a:solidFill>
                <a:srgbClr val="284F9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fr-FR" altLang="fr-FR" sz="1400" dirty="0">
              <a:solidFill>
                <a:srgbClr val="284F92"/>
              </a:solidFill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fr-FR" altLang="fr-FR" sz="1400" dirty="0">
              <a:solidFill>
                <a:srgbClr val="284F9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fr-FR" altLang="fr-FR" sz="1400" dirty="0">
              <a:solidFill>
                <a:srgbClr val="284F92"/>
              </a:solidFill>
            </a:endParaRPr>
          </a:p>
          <a:p>
            <a:pPr lvl="2">
              <a:spcBef>
                <a:spcPts val="900"/>
              </a:spcBef>
              <a:spcAft>
                <a:spcPts val="900"/>
              </a:spcAft>
            </a:pPr>
            <a:endParaRPr lang="fr-FR" kern="0" dirty="0">
              <a:solidFill>
                <a:srgbClr val="284F92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9512" y="1785703"/>
            <a:ext cx="8748464" cy="3227473"/>
            <a:chOff x="242653" y="3429000"/>
            <a:chExt cx="8748464" cy="3227473"/>
          </a:xfrm>
        </p:grpSpPr>
        <p:sp>
          <p:nvSpPr>
            <p:cNvPr id="3" name="Rectangle 2"/>
            <p:cNvSpPr/>
            <p:nvPr/>
          </p:nvSpPr>
          <p:spPr bwMode="auto">
            <a:xfrm>
              <a:off x="242653" y="3429000"/>
              <a:ext cx="2814723" cy="396580"/>
            </a:xfrm>
            <a:prstGeom prst="rect">
              <a:avLst/>
            </a:prstGeom>
            <a:solidFill>
              <a:srgbClr val="006C9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800" b="1" dirty="0">
                  <a:solidFill>
                    <a:schemeClr val="bg1"/>
                  </a:solidFill>
                </a:rPr>
                <a:t>Le Mode Portail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09523" y="3429000"/>
              <a:ext cx="2814723" cy="396580"/>
            </a:xfrm>
            <a:prstGeom prst="rect">
              <a:avLst/>
            </a:prstGeom>
            <a:solidFill>
              <a:srgbClr val="006C9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b="1" dirty="0">
                  <a:solidFill>
                    <a:schemeClr val="bg1"/>
                  </a:solidFill>
                </a:rPr>
                <a:t>Le mode EDI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176394" y="3429000"/>
              <a:ext cx="2814723" cy="396580"/>
            </a:xfrm>
            <a:prstGeom prst="rect">
              <a:avLst/>
            </a:prstGeom>
            <a:solidFill>
              <a:srgbClr val="006C9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b="1" dirty="0">
                  <a:solidFill>
                    <a:schemeClr val="bg1"/>
                  </a:solidFill>
                </a:rPr>
                <a:t>Le mode </a:t>
              </a:r>
              <a:r>
                <a:rPr lang="fr-FR" sz="1800" b="1" dirty="0" smtClean="0">
                  <a:solidFill>
                    <a:schemeClr val="bg1"/>
                  </a:solidFill>
                </a:rPr>
                <a:t>API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2653" y="3968841"/>
              <a:ext cx="2823581" cy="2687632"/>
            </a:xfrm>
            <a:prstGeom prst="rect">
              <a:avLst/>
            </a:prstGeom>
            <a:solidFill>
              <a:srgbClr val="89B5D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>
                  <a:solidFill>
                    <a:schemeClr val="bg1"/>
                  </a:solidFill>
                  <a:latin typeface="Verdana"/>
                </a:rPr>
                <a:t>Le mode Portail consiste à </a:t>
              </a:r>
              <a:r>
                <a:rPr lang="fr-FR" sz="1200" b="1" dirty="0">
                  <a:solidFill>
                    <a:schemeClr val="bg1"/>
                  </a:solidFill>
                  <a:latin typeface="Verdana"/>
                </a:rPr>
                <a:t>déposer</a:t>
              </a:r>
              <a:r>
                <a:rPr lang="fr-FR" sz="1200" dirty="0">
                  <a:solidFill>
                    <a:schemeClr val="bg1"/>
                  </a:solidFill>
                  <a:latin typeface="Verdana"/>
                </a:rPr>
                <a:t> ou </a:t>
              </a:r>
              <a:r>
                <a:rPr lang="fr-FR" sz="1200" b="1" dirty="0">
                  <a:solidFill>
                    <a:schemeClr val="bg1"/>
                  </a:solidFill>
                  <a:latin typeface="Verdana"/>
                </a:rPr>
                <a:t>saisir </a:t>
              </a:r>
              <a:r>
                <a:rPr lang="fr-FR" sz="1200" dirty="0">
                  <a:solidFill>
                    <a:schemeClr val="bg1"/>
                  </a:solidFill>
                  <a:latin typeface="Verdana"/>
                </a:rPr>
                <a:t>vos factures directement sur le Portail Chorus Pro.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schemeClr val="bg1"/>
                </a:solidFill>
                <a:latin typeface="Verdana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18381" y="3968841"/>
              <a:ext cx="2805866" cy="2680702"/>
            </a:xfrm>
            <a:prstGeom prst="rect">
              <a:avLst/>
            </a:prstGeom>
            <a:solidFill>
              <a:srgbClr val="89B5D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Chorus Pro permet des échanges d'informations par flux issus des systèmes d’information des fournisseurs. L’émetteur de factures adresse ses flux soit directement à Chorus Pro soit par l’intermédiaire d’un opérateur de dématérialisation. Il recevra les comptes rendus liés à l’intégration et au traitement de ses factures afin de lui permettre de suivre leurs paiements. 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76394" y="3957773"/>
              <a:ext cx="2814723" cy="2691770"/>
            </a:xfrm>
            <a:prstGeom prst="rect">
              <a:avLst/>
            </a:prstGeom>
            <a:solidFill>
              <a:srgbClr val="89B5D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Chorus Pro offre l’ensemble de ses fonctionnalités sous forme de services intégrés dans un portail tiers (API/web service). L’émetteur de factures s’identifie via le compte technique sur Chorus Pro, et accède à l’ensemble des services de Chorus Pro comme par exemple le dépôt ou la saisie de factures, le suivi du traitement des factures, l’adjonction et le téléchargement de pièces complémentaires…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schemeClr val="bg1"/>
                </a:solidFill>
                <a:latin typeface="Verdan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schemeClr val="bg1"/>
                </a:solidFill>
                <a:latin typeface="Verdan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schemeClr val="bg1"/>
                </a:solidFill>
                <a:latin typeface="Verdana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>
            <a:extLst>
              <a:ext uri="{FF2B5EF4-FFF2-40B4-BE49-F238E27FC236}">
                <a16:creationId xmlns="" xmlns:a16="http://schemas.microsoft.com/office/drawing/2014/main" id="{657A9386-6CB7-402D-B46E-8630266CD163}"/>
              </a:ext>
            </a:extLst>
          </p:cNvPr>
          <p:cNvSpPr txBox="1">
            <a:spLocks/>
          </p:cNvSpPr>
          <p:nvPr/>
        </p:nvSpPr>
        <p:spPr bwMode="auto">
          <a:xfrm>
            <a:off x="179512" y="202332"/>
            <a:ext cx="793370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DE675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DE675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DE675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DE6751"/>
                </a:solidFill>
                <a:latin typeface="Verdana" pitchFamily="34" charset="0"/>
              </a:defRPr>
            </a:lvl9pPr>
          </a:lstStyle>
          <a:p>
            <a:r>
              <a:rPr lang="fr-FR" sz="2000" dirty="0"/>
              <a:t>Comment émettre des factures ? </a:t>
            </a:r>
            <a:endParaRPr lang="fr-FR" sz="2000" kern="0" dirty="0"/>
          </a:p>
        </p:txBody>
      </p:sp>
      <p:sp>
        <p:nvSpPr>
          <p:cNvPr id="17" name="Espace réservé du contenu 1"/>
          <p:cNvSpPr txBox="1">
            <a:spLocks/>
          </p:cNvSpPr>
          <p:nvPr/>
        </p:nvSpPr>
        <p:spPr>
          <a:xfrm>
            <a:off x="242653" y="699340"/>
            <a:ext cx="8855457" cy="25489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endParaRPr lang="fr-FR" altLang="fr-FR" sz="1600" b="1" kern="0" dirty="0" smtClean="0">
              <a:solidFill>
                <a:srgbClr val="006C98"/>
              </a:solidFill>
            </a:endParaRPr>
          </a:p>
          <a:p>
            <a:pPr mar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r>
              <a:rPr lang="fr-FR" sz="1400" b="1" dirty="0" smtClean="0"/>
              <a:t>Trois</a:t>
            </a:r>
            <a:r>
              <a:rPr lang="fr-FR" sz="1400" dirty="0" smtClean="0"/>
              <a:t> </a:t>
            </a:r>
            <a:r>
              <a:rPr lang="fr-FR" sz="1400" dirty="0"/>
              <a:t>grands </a:t>
            </a:r>
            <a:r>
              <a:rPr lang="fr-FR" sz="1400" b="1" dirty="0"/>
              <a:t>modes d’émission </a:t>
            </a:r>
            <a:r>
              <a:rPr lang="fr-FR" sz="1400" dirty="0"/>
              <a:t>de factures sont disponibles sur Chorus Pro : Portail, EDI et API</a:t>
            </a:r>
            <a:r>
              <a:rPr lang="fr-FR" sz="1400" dirty="0" smtClean="0"/>
              <a:t>.</a:t>
            </a:r>
            <a:endParaRPr lang="fr-FR" sz="1400" dirty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>
              <a:buNone/>
            </a:pPr>
            <a:endParaRPr lang="fr-FR" sz="1200" kern="0" dirty="0"/>
          </a:p>
          <a:p>
            <a:pPr marL="0" indent="0">
              <a:buNone/>
            </a:pPr>
            <a:endParaRPr lang="fr-FR" sz="1200" kern="0" dirty="0" smtClean="0"/>
          </a:p>
          <a:p>
            <a:pPr marL="0" indent="0" algn="ctr">
              <a:buNone/>
            </a:pPr>
            <a:r>
              <a:rPr lang="fr-FR" sz="1600" kern="0" dirty="0" smtClean="0"/>
              <a:t>Ci </a:t>
            </a:r>
            <a:r>
              <a:rPr lang="fr-FR" sz="1600" kern="0" dirty="0"/>
              <a:t>après les liens directs vers les supports pédagogiques vous permettant de maitriser ces </a:t>
            </a:r>
            <a:r>
              <a:rPr lang="fr-FR" sz="1600" kern="0" dirty="0" smtClean="0"/>
              <a:t>fonctionnalités : </a:t>
            </a:r>
          </a:p>
          <a:p>
            <a:pPr marL="0" indent="0" algn="just">
              <a:buNone/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41546" y="5982379"/>
            <a:ext cx="418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kern="0" dirty="0">
                <a:solidFill>
                  <a:srgbClr val="006C98"/>
                </a:solidFill>
                <a:hlinkClick r:id="rId3"/>
              </a:rPr>
              <a:t>Fiche pratique saisie de factures</a:t>
            </a:r>
            <a:r>
              <a:rPr lang="fr-FR" sz="1600" b="1" i="1" kern="0" dirty="0">
                <a:solidFill>
                  <a:srgbClr val="006C98"/>
                </a:solidFill>
              </a:rPr>
              <a:t> </a:t>
            </a:r>
          </a:p>
          <a:p>
            <a:pPr algn="ctr"/>
            <a:r>
              <a:rPr lang="fr-FR" sz="1600" b="1" i="1" kern="0" dirty="0">
                <a:solidFill>
                  <a:srgbClr val="006C98"/>
                </a:solidFill>
                <a:hlinkClick r:id="rId4"/>
              </a:rPr>
              <a:t>Tutoriel saisie de factures</a:t>
            </a:r>
            <a:endParaRPr lang="fr-FR" sz="1600" b="1" i="1" kern="0" dirty="0">
              <a:solidFill>
                <a:srgbClr val="006C98"/>
              </a:solidFill>
            </a:endParaRPr>
          </a:p>
          <a:p>
            <a:pPr algn="ctr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642592" y="6012577"/>
            <a:ext cx="4001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fr-FR" sz="1600" b="1" i="1" kern="0" dirty="0">
                <a:solidFill>
                  <a:srgbClr val="006C98"/>
                </a:solidFill>
                <a:hlinkClick r:id="rId5"/>
              </a:rPr>
              <a:t>Fiche pratique dépôt de factures</a:t>
            </a:r>
            <a:r>
              <a:rPr lang="fr-FR" sz="1600" b="1" i="1" kern="0" dirty="0">
                <a:solidFill>
                  <a:srgbClr val="006C98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1600" b="1" i="1" kern="0" dirty="0">
                <a:solidFill>
                  <a:srgbClr val="006C98"/>
                </a:solidFill>
                <a:hlinkClick r:id="rId6"/>
              </a:rPr>
              <a:t>Tutoriel dépôt de factures </a:t>
            </a:r>
            <a:endParaRPr lang="fr-FR" sz="1600" b="1" i="1" kern="0" dirty="0">
              <a:solidFill>
                <a:srgbClr val="00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0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Comment suivre le traitement de vos factures ? </a:t>
            </a:r>
            <a:endParaRPr lang="fr-FR" sz="2000" dirty="0"/>
          </a:p>
        </p:txBody>
      </p:sp>
      <p:sp>
        <p:nvSpPr>
          <p:cNvPr id="37" name="Espace réservé du contenu 1"/>
          <p:cNvSpPr txBox="1">
            <a:spLocks/>
          </p:cNvSpPr>
          <p:nvPr/>
        </p:nvSpPr>
        <p:spPr>
          <a:xfrm>
            <a:off x="166688" y="1124744"/>
            <a:ext cx="8769609" cy="4885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endParaRPr lang="fr-FR" altLang="fr-FR" sz="1600" b="1" kern="0" dirty="0" smtClean="0">
              <a:solidFill>
                <a:srgbClr val="006C98"/>
              </a:solidFill>
            </a:endParaRPr>
          </a:p>
          <a:p>
            <a:r>
              <a:rPr lang="fr-FR" sz="1600" dirty="0"/>
              <a:t>Chorus Pro vous permet de suivre l’état </a:t>
            </a:r>
            <a:r>
              <a:rPr lang="fr-FR" sz="1600" dirty="0" smtClean="0"/>
              <a:t>de </a:t>
            </a:r>
            <a:r>
              <a:rPr lang="fr-FR" sz="1600" dirty="0"/>
              <a:t>traitement de vos factures en temps réel grâce à la mise à jour des statuts. </a:t>
            </a:r>
            <a:r>
              <a:rPr lang="fr-FR" sz="1600" dirty="0" smtClean="0"/>
              <a:t>Pour </a:t>
            </a:r>
            <a:r>
              <a:rPr lang="fr-FR" sz="1600" dirty="0"/>
              <a:t>ce faire, deux </a:t>
            </a:r>
            <a:r>
              <a:rPr lang="fr-FR" sz="1600" dirty="0" smtClean="0"/>
              <a:t>fonctionnalités sont </a:t>
            </a:r>
            <a:r>
              <a:rPr lang="fr-FR" sz="1600" dirty="0"/>
              <a:t>à votre </a:t>
            </a:r>
            <a:r>
              <a:rPr lang="fr-FR" sz="1600" dirty="0" smtClean="0"/>
              <a:t>disposition en mode portail </a:t>
            </a:r>
            <a:r>
              <a:rPr lang="fr-FR" sz="1600" dirty="0"/>
              <a:t>: </a:t>
            </a:r>
          </a:p>
          <a:p>
            <a:pPr lvl="1"/>
            <a:r>
              <a:rPr lang="fr-FR" dirty="0" smtClean="0"/>
              <a:t>« </a:t>
            </a:r>
            <a:r>
              <a:rPr lang="fr-FR" b="1" i="1" dirty="0" smtClean="0"/>
              <a:t>Synthèse </a:t>
            </a:r>
            <a:r>
              <a:rPr lang="fr-FR" dirty="0" smtClean="0"/>
              <a:t>» </a:t>
            </a:r>
            <a:r>
              <a:rPr lang="fr-FR" dirty="0"/>
              <a:t>: Retrouvez toutes les factures à traiter </a:t>
            </a:r>
          </a:p>
          <a:p>
            <a:pPr lvl="1"/>
            <a:r>
              <a:rPr lang="fr-FR" dirty="0" smtClean="0"/>
              <a:t>« </a:t>
            </a:r>
            <a:r>
              <a:rPr lang="fr-FR" b="1" i="1" dirty="0" smtClean="0"/>
              <a:t>Tableau </a:t>
            </a:r>
            <a:r>
              <a:rPr lang="fr-FR" b="1" i="1" dirty="0"/>
              <a:t>de </a:t>
            </a:r>
            <a:r>
              <a:rPr lang="fr-FR" b="1" i="1" dirty="0" smtClean="0"/>
              <a:t>bord</a:t>
            </a:r>
            <a:r>
              <a:rPr lang="fr-FR" dirty="0" smtClean="0"/>
              <a:t> » </a:t>
            </a:r>
            <a:r>
              <a:rPr lang="fr-FR" dirty="0"/>
              <a:t>: Retrouvez toutes les factures triées par statut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/>
              <a:t>Vous pouvez également consulter le suivi du traitement de vos factures sur l’application smartphone « Chorus Pro – Mobile » disponible sur l’App Store et Google Play. 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 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/>
              <a:t>Pour connaître en détail les statuts de suivi du traitement d’une facture, vous pouvez vous rendre sur la Communauté Chorus </a:t>
            </a:r>
            <a:r>
              <a:rPr lang="fr-FR" sz="1600" dirty="0" smtClean="0"/>
              <a:t>Pro en cliquant </a:t>
            </a:r>
            <a:r>
              <a:rPr lang="fr-FR" sz="1600" u="sng" dirty="0" smtClean="0">
                <a:hlinkClick r:id="rId3"/>
              </a:rPr>
              <a:t>ici</a:t>
            </a:r>
            <a:endParaRPr lang="fr-FR" sz="1600" u="sng" dirty="0" smtClean="0"/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altLang="fr-FR" sz="1600" dirty="0" smtClean="0"/>
              <a:t>Retrouvez </a:t>
            </a:r>
            <a:r>
              <a:rPr lang="fr-FR" altLang="fr-FR" sz="1600" dirty="0"/>
              <a:t>toute la documentation sur le suivi des factures : </a:t>
            </a:r>
          </a:p>
          <a:p>
            <a:pPr lvl="1"/>
            <a:r>
              <a:rPr lang="fr-FR" sz="1400" b="1" u="sng" dirty="0" smtClean="0">
                <a:ln cap="rnd">
                  <a:noFill/>
                </a:ln>
                <a:solidFill>
                  <a:schemeClr val="bg1"/>
                </a:solidFill>
                <a:hlinkClick r:id="rId4"/>
              </a:rPr>
              <a:t>Tutoriel suivi d'une facture simple </a:t>
            </a:r>
            <a:endParaRPr lang="fr-FR" sz="1400" dirty="0">
              <a:ln cap="rnd">
                <a:noFill/>
              </a:ln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FR" altLang="fr-FR" sz="1600" kern="0" dirty="0" smtClean="0">
              <a:solidFill>
                <a:srgbClr val="006C98"/>
              </a:solidFill>
            </a:endParaRPr>
          </a:p>
          <a:p>
            <a:pPr marL="0" indent="0" algn="just">
              <a:buNone/>
              <a:defRPr/>
            </a:pPr>
            <a:endParaRPr lang="fr-FR" altLang="fr-FR" sz="1600" kern="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600" kern="0" dirty="0">
              <a:solidFill>
                <a:srgbClr val="006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Comment contacter le support technique ou votre client public ? </a:t>
            </a:r>
            <a:endParaRPr lang="fr-FR" sz="2000" dirty="0"/>
          </a:p>
        </p:txBody>
      </p:sp>
      <p:sp>
        <p:nvSpPr>
          <p:cNvPr id="5" name="Sous-titre 37"/>
          <p:cNvSpPr txBox="1">
            <a:spLocks/>
          </p:cNvSpPr>
          <p:nvPr/>
        </p:nvSpPr>
        <p:spPr bwMode="auto">
          <a:xfrm>
            <a:off x="2561868" y="4064500"/>
            <a:ext cx="6536242" cy="298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 3" pitchFamily="18" charset="2"/>
              <a:buChar char="}"/>
              <a:defRPr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" pitchFamily="2" charset="2"/>
              <a:buChar char="§"/>
              <a:defRPr sz="16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Char char="–"/>
              <a:defRPr sz="14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endParaRPr lang="fr-FR" sz="1100" kern="0" dirty="0"/>
          </a:p>
          <a:p>
            <a:pPr marL="0" indent="0" algn="l">
              <a:buNone/>
            </a:pPr>
            <a:r>
              <a:rPr lang="fr-FR" sz="1400" kern="0" dirty="0" smtClean="0"/>
              <a:t>A tout moment, Chorus Pro vous permet de contacter le support technique pour toute question grâce à la fonctionnalité « </a:t>
            </a:r>
            <a:r>
              <a:rPr lang="fr-FR" sz="1400" b="1" i="1" kern="0" dirty="0" smtClean="0"/>
              <a:t>Mes sollicitations</a:t>
            </a:r>
            <a:r>
              <a:rPr lang="fr-FR" sz="1400" kern="0" dirty="0" smtClean="0"/>
              <a:t> ». </a:t>
            </a:r>
          </a:p>
          <a:p>
            <a:pPr marL="0" indent="0" algn="l">
              <a:buNone/>
            </a:pPr>
            <a:r>
              <a:rPr lang="fr-FR" sz="1400" kern="0" dirty="0" smtClean="0"/>
              <a:t>Via cette fonctionnalité, vous pouvez également contacter votre client public en sélectionnant la catégorie « Factures émises » et la sous-catégorie « Question pour une entité publique » </a:t>
            </a:r>
          </a:p>
          <a:p>
            <a:pPr marL="0" indent="0" algn="l">
              <a:buNone/>
            </a:pPr>
            <a:endParaRPr lang="fr-FR" sz="1400" kern="0" dirty="0" smtClean="0"/>
          </a:p>
          <a:p>
            <a:pPr marL="0" indent="0" algn="l">
              <a:buNone/>
            </a:pPr>
            <a:r>
              <a:rPr lang="fr-FR" sz="1400" kern="0" dirty="0" smtClean="0"/>
              <a:t>Pour </a:t>
            </a:r>
            <a:r>
              <a:rPr lang="fr-FR" sz="1400" kern="0" dirty="0"/>
              <a:t>plus d’informations concernant les sollicitations : </a:t>
            </a:r>
          </a:p>
          <a:p>
            <a:pPr lvl="1" algn="l"/>
            <a:r>
              <a:rPr lang="fr-FR" sz="1400" kern="0" dirty="0" smtClean="0">
                <a:solidFill>
                  <a:srgbClr val="FF0000"/>
                </a:solidFill>
                <a:hlinkClick r:id="rId3"/>
              </a:rPr>
              <a:t>Tutoriel saisir une sollicitation </a:t>
            </a:r>
            <a:endParaRPr lang="fr-FR" sz="1400" kern="0" dirty="0" smtClean="0">
              <a:solidFill>
                <a:srgbClr val="FF0000"/>
              </a:solidFill>
            </a:endParaRPr>
          </a:p>
          <a:p>
            <a:pPr lvl="1" algn="l"/>
            <a:r>
              <a:rPr lang="fr-FR" sz="1400" kern="0" dirty="0" smtClean="0">
                <a:solidFill>
                  <a:srgbClr val="FF0000"/>
                </a:solidFill>
                <a:hlinkClick r:id="rId4"/>
              </a:rPr>
              <a:t>Fiche pratique saisir une sollicitation </a:t>
            </a:r>
            <a:endParaRPr lang="fr-FR" sz="1400" kern="0" dirty="0">
              <a:solidFill>
                <a:srgbClr val="FF0000"/>
              </a:solidFill>
            </a:endParaRPr>
          </a:p>
          <a:p>
            <a:pPr algn="l"/>
            <a:endParaRPr lang="fr-FR" sz="1050" kern="0" dirty="0"/>
          </a:p>
          <a:p>
            <a:pPr marL="0" indent="0" algn="l">
              <a:buNone/>
            </a:pPr>
            <a:endParaRPr lang="fr-FR" sz="1100" kern="0" dirty="0" smtClean="0"/>
          </a:p>
          <a:p>
            <a:pPr algn="l"/>
            <a:endParaRPr lang="fr-FR" sz="1100" kern="0" dirty="0" smtClean="0">
              <a:solidFill>
                <a:srgbClr val="FF0000"/>
              </a:solidFill>
            </a:endParaRPr>
          </a:p>
          <a:p>
            <a:pPr algn="l"/>
            <a:endParaRPr lang="fr-FR" sz="1100" kern="0" dirty="0">
              <a:solidFill>
                <a:srgbClr val="FF0000"/>
              </a:solidFill>
            </a:endParaRPr>
          </a:p>
          <a:p>
            <a:pPr algn="l"/>
            <a:endParaRPr lang="fr-FR" sz="1100" kern="0" dirty="0" smtClean="0">
              <a:solidFill>
                <a:srgbClr val="FF0000"/>
              </a:solidFill>
            </a:endParaRPr>
          </a:p>
          <a:p>
            <a:pPr algn="l"/>
            <a:endParaRPr lang="fr-FR" sz="1100" kern="0" dirty="0">
              <a:solidFill>
                <a:srgbClr val="FF0000"/>
              </a:solidFill>
            </a:endParaRPr>
          </a:p>
          <a:p>
            <a:pPr algn="l"/>
            <a:endParaRPr lang="fr-FR" sz="1100" kern="0" dirty="0" smtClean="0">
              <a:solidFill>
                <a:srgbClr val="FF0000"/>
              </a:solidFill>
            </a:endParaRPr>
          </a:p>
          <a:p>
            <a:pPr algn="l"/>
            <a:endParaRPr lang="fr-FR" sz="1100" kern="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fr-FR" sz="1100" kern="0" dirty="0" smtClean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6663" r="6663"/>
          <a:stretch/>
        </p:blipFill>
        <p:spPr>
          <a:xfrm>
            <a:off x="185602" y="4505942"/>
            <a:ext cx="2338117" cy="103092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75762" y="2953081"/>
            <a:ext cx="8612197" cy="1111420"/>
            <a:chOff x="251520" y="5236047"/>
            <a:chExt cx="8612197" cy="111142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6"/>
            <a:srcRect l="4359" r="3142"/>
            <a:stretch/>
          </p:blipFill>
          <p:spPr>
            <a:xfrm>
              <a:off x="251520" y="5269907"/>
              <a:ext cx="2386106" cy="1077559"/>
            </a:xfrm>
            <a:prstGeom prst="rect">
              <a:avLst/>
            </a:prstGeom>
          </p:spPr>
        </p:pic>
        <p:sp>
          <p:nvSpPr>
            <p:cNvPr id="9" name="Sous-titre 37"/>
            <p:cNvSpPr txBox="1">
              <a:spLocks/>
            </p:cNvSpPr>
            <p:nvPr/>
          </p:nvSpPr>
          <p:spPr bwMode="auto">
            <a:xfrm>
              <a:off x="2411760" y="5236047"/>
              <a:ext cx="6451957" cy="111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just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6C98"/>
                </a:buClr>
                <a:buFont typeface="Wingdings 3" pitchFamily="18" charset="2"/>
                <a:buChar char="}"/>
                <a:defRPr baseline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just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6C98"/>
                </a:buClr>
                <a:buFont typeface="Wingdings" pitchFamily="2" charset="2"/>
                <a:buChar char="§"/>
                <a:defRPr sz="1600" baseline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/>
                </a:defRPr>
              </a:lvl2pPr>
              <a:lvl3pPr marL="1143000" indent="-228600" algn="just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C98"/>
                </a:buClr>
                <a:buChar char="–"/>
                <a:defRPr sz="1400" baseline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03971"/>
                </a:buClr>
                <a:defRPr sz="140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ＭＳ Ｐゴシック" pitchFamily="-112" charset="-128"/>
                  <a:cs typeface="ＭＳ Ｐゴシック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03971"/>
                </a:buClr>
                <a:buChar char="»"/>
                <a:defRPr sz="130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ＭＳ Ｐゴシック" pitchFamily="-112" charset="-128"/>
                  <a:cs typeface="ＭＳ Ｐゴシック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9pPr>
            </a:lstStyle>
            <a:p>
              <a:pPr marL="0" indent="0" algn="l">
                <a:buNone/>
              </a:pPr>
              <a:endParaRPr lang="fr-FR" sz="1200" b="1" kern="0" dirty="0" smtClean="0">
                <a:solidFill>
                  <a:schemeClr val="bg1"/>
                </a:solidFill>
              </a:endParaRPr>
            </a:p>
            <a:p>
              <a:pPr algn="l"/>
              <a:r>
                <a:rPr lang="fr-FR" sz="1400" b="1" kern="0" dirty="0" smtClean="0"/>
                <a:t>Les opérateurs Chorus Pro </a:t>
              </a:r>
              <a:r>
                <a:rPr lang="fr-FR" sz="1400" kern="0" dirty="0" smtClean="0"/>
                <a:t>vous répondent par échange de messages instantanés (Live Chat) sur la tranche horaire 8h30 – 18h30, il suffit de demander à ClaudIA.</a:t>
              </a:r>
            </a:p>
            <a:p>
              <a:pPr algn="l"/>
              <a:endParaRPr lang="fr-FR" sz="1400" kern="0" dirty="0" smtClean="0">
                <a:solidFill>
                  <a:srgbClr val="FF0000"/>
                </a:solidFill>
              </a:endParaRPr>
            </a:p>
            <a:p>
              <a:pPr marL="0" indent="0" algn="l">
                <a:buNone/>
              </a:pPr>
              <a:endParaRPr lang="fr-FR" sz="14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51520" y="980728"/>
            <a:ext cx="8792527" cy="1366513"/>
            <a:chOff x="274393" y="3179534"/>
            <a:chExt cx="8792527" cy="136651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/>
            <a:srcRect l="3666" r="3666"/>
            <a:stretch/>
          </p:blipFill>
          <p:spPr>
            <a:xfrm>
              <a:off x="274393" y="3452863"/>
              <a:ext cx="2363233" cy="1020066"/>
            </a:xfrm>
            <a:prstGeom prst="rect">
              <a:avLst/>
            </a:prstGeom>
          </p:spPr>
        </p:pic>
        <p:sp>
          <p:nvSpPr>
            <p:cNvPr id="10" name="Sous-titre 37"/>
            <p:cNvSpPr txBox="1">
              <a:spLocks/>
            </p:cNvSpPr>
            <p:nvPr/>
          </p:nvSpPr>
          <p:spPr bwMode="auto">
            <a:xfrm>
              <a:off x="2637626" y="3179534"/>
              <a:ext cx="6429294" cy="136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just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6C98"/>
                </a:buClr>
                <a:buFont typeface="Wingdings 3" pitchFamily="18" charset="2"/>
                <a:buChar char="}"/>
                <a:defRPr baseline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just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6C98"/>
                </a:buClr>
                <a:buFont typeface="Wingdings" pitchFamily="2" charset="2"/>
                <a:buChar char="§"/>
                <a:defRPr sz="1600" baseline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/>
                </a:defRPr>
              </a:lvl2pPr>
              <a:lvl3pPr marL="1143000" indent="-228600" algn="just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C98"/>
                </a:buClr>
                <a:buChar char="–"/>
                <a:defRPr sz="1400" baseline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03971"/>
                </a:buClr>
                <a:defRPr sz="140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ＭＳ Ｐゴシック" pitchFamily="-112" charset="-128"/>
                  <a:cs typeface="ＭＳ Ｐゴシック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503971"/>
                </a:buClr>
                <a:buChar char="»"/>
                <a:defRPr sz="130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ＭＳ Ｐゴシック" pitchFamily="-112" charset="-128"/>
                  <a:cs typeface="ＭＳ Ｐゴシック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427978"/>
                  </a:solidFill>
                  <a:latin typeface="+mn-lt"/>
                </a:defRPr>
              </a:lvl9pPr>
            </a:lstStyle>
            <a:p>
              <a:pPr marL="0" indent="0" algn="l">
                <a:buNone/>
              </a:pPr>
              <a:endParaRPr lang="fr-FR" sz="1400" kern="0" dirty="0"/>
            </a:p>
            <a:p>
              <a:pPr marL="0" indent="0" algn="l">
                <a:buNone/>
              </a:pPr>
              <a:r>
                <a:rPr lang="fr-FR" sz="1400" b="1" kern="0" dirty="0" smtClean="0"/>
                <a:t>ClaudIA </a:t>
              </a:r>
              <a:r>
                <a:rPr lang="fr-FR" sz="1400" kern="0" dirty="0" smtClean="0"/>
                <a:t>votre assistante virtuelle peut répondre à vos questions liées à l’utilisation de Chorus Pro 24h/24. Elle peut également vous aider dans les difficultés rencontrées. </a:t>
              </a:r>
            </a:p>
            <a:p>
              <a:pPr marL="0" indent="0" algn="l">
                <a:buNone/>
              </a:pPr>
              <a:endParaRPr lang="fr-FR" sz="1400" kern="0" dirty="0"/>
            </a:p>
            <a:p>
              <a:pPr marL="0" indent="0" algn="l">
                <a:buNone/>
              </a:pPr>
              <a:r>
                <a:rPr lang="fr-FR" sz="1400" kern="0" dirty="0" smtClean="0"/>
                <a:t>Vous pouvez retrouver la fiche pratique « Faire appel à l’assistance Chorus pro » </a:t>
              </a:r>
              <a:r>
                <a:rPr lang="fr-FR" sz="1400" kern="0" dirty="0" smtClean="0">
                  <a:hlinkClick r:id="rId4"/>
                </a:rPr>
                <a:t>ici</a:t>
              </a:r>
              <a:r>
                <a:rPr lang="fr-FR" sz="1400" kern="0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71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0" y="1052736"/>
            <a:ext cx="4472633" cy="5544616"/>
          </a:xfrm>
          <a:prstGeom prst="rect">
            <a:avLst/>
          </a:prstGeom>
          <a:solidFill>
            <a:srgbClr val="98BFE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L’AIFE vous accompagne gratuitement dans l’utilisation de Chorus Pro </a:t>
            </a:r>
            <a:endParaRPr lang="fr-FR" sz="2000" dirty="0"/>
          </a:p>
        </p:txBody>
      </p:sp>
      <p:sp>
        <p:nvSpPr>
          <p:cNvPr id="9" name="Sous-titre 37"/>
          <p:cNvSpPr txBox="1">
            <a:spLocks/>
          </p:cNvSpPr>
          <p:nvPr/>
        </p:nvSpPr>
        <p:spPr bwMode="auto">
          <a:xfrm>
            <a:off x="166688" y="1779444"/>
            <a:ext cx="4076356" cy="47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 3" pitchFamily="18" charset="2"/>
              <a:buChar char="}"/>
              <a:defRPr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" pitchFamily="2" charset="2"/>
              <a:buChar char="§"/>
              <a:defRPr sz="16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Char char="–"/>
              <a:defRPr sz="14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endParaRPr lang="fr-FR" sz="1200" kern="0" dirty="0" smtClean="0"/>
          </a:p>
          <a:p>
            <a:r>
              <a:rPr lang="fr-FR" sz="1200" dirty="0" smtClean="0"/>
              <a:t>Disponibles </a:t>
            </a:r>
            <a:r>
              <a:rPr lang="fr-FR" sz="1200" dirty="0"/>
              <a:t>et adaptées à tous les publics Chorus </a:t>
            </a:r>
            <a:r>
              <a:rPr lang="fr-FR" sz="1200" dirty="0" smtClean="0"/>
              <a:t>Pro</a:t>
            </a:r>
          </a:p>
          <a:p>
            <a:r>
              <a:rPr lang="fr-FR" sz="1200" dirty="0" smtClean="0"/>
              <a:t>Formation en mode webinaire d’une durée d’1h30 composée d’une explication théorique et des manipulations directement dans l’outil</a:t>
            </a:r>
          </a:p>
          <a:p>
            <a:r>
              <a:rPr lang="fr-FR" sz="1200" dirty="0" smtClean="0"/>
              <a:t>Possibilité </a:t>
            </a:r>
            <a:r>
              <a:rPr lang="fr-FR" sz="1200" dirty="0"/>
              <a:t>de poser des questions à un </a:t>
            </a:r>
            <a:r>
              <a:rPr lang="fr-FR" sz="1200" dirty="0" smtClean="0"/>
              <a:t>expert</a:t>
            </a:r>
          </a:p>
          <a:p>
            <a:pPr marL="0" indent="0">
              <a:buNone/>
            </a:pPr>
            <a:endParaRPr lang="fr-FR" sz="1200" b="1" dirty="0"/>
          </a:p>
          <a:p>
            <a:pPr marL="0" indent="0">
              <a:buNone/>
            </a:pPr>
            <a:r>
              <a:rPr lang="fr-FR" sz="1200" b="1" dirty="0" smtClean="0"/>
              <a:t>Les formations essentielles à suivre pour une microentreprise sont : </a:t>
            </a:r>
          </a:p>
          <a:p>
            <a:pPr marL="0" indent="0">
              <a:buNone/>
            </a:pPr>
            <a:endParaRPr lang="fr-FR" sz="1200" b="1" dirty="0" smtClean="0"/>
          </a:p>
          <a:p>
            <a:pPr>
              <a:buFontTx/>
              <a:buChar char="-"/>
            </a:pPr>
            <a:r>
              <a:rPr lang="fr-FR" sz="1200" i="1" dirty="0" smtClean="0"/>
              <a:t>Comment créer mon compte utilisateur et déposer mes factures sur Chorus Pro (pour les entreprises) </a:t>
            </a:r>
          </a:p>
          <a:p>
            <a:pPr>
              <a:buFontTx/>
              <a:buChar char="-"/>
            </a:pPr>
            <a:r>
              <a:rPr lang="fr-FR" sz="1200" i="1" dirty="0" smtClean="0"/>
              <a:t>Gérer les factures de travaux sur Chorus Pro pour les fournisseurs (titulaire, sous-traitants et cotraitants) </a:t>
            </a:r>
          </a:p>
          <a:p>
            <a:pPr>
              <a:buFontTx/>
              <a:buChar char="-"/>
            </a:pPr>
            <a:endParaRPr lang="fr-FR" sz="1200" b="1" dirty="0"/>
          </a:p>
          <a:p>
            <a:pPr marL="0" indent="0">
              <a:buNone/>
            </a:pPr>
            <a:r>
              <a:rPr lang="fr-FR" sz="1200" b="1" dirty="0" smtClean="0"/>
              <a:t>Chaque mois, retrouvez l’ensemble des formations disponibles en cliquant </a:t>
            </a:r>
            <a:r>
              <a:rPr lang="fr-FR" sz="1200" b="1" dirty="0" smtClean="0">
                <a:solidFill>
                  <a:srgbClr val="FF0000"/>
                </a:solidFill>
                <a:hlinkClick r:id="rId3"/>
              </a:rPr>
              <a:t>ici</a:t>
            </a:r>
            <a:r>
              <a:rPr lang="fr-FR" sz="1200" b="1" dirty="0" smtClean="0"/>
              <a:t> </a:t>
            </a:r>
          </a:p>
          <a:p>
            <a:pPr>
              <a:buFontTx/>
              <a:buChar char="-"/>
            </a:pPr>
            <a:endParaRPr lang="fr-FR" sz="1200" b="1" dirty="0"/>
          </a:p>
          <a:p>
            <a:pPr algn="l"/>
            <a:endParaRPr lang="fr-FR" sz="1200" kern="0" dirty="0" smtClean="0">
              <a:solidFill>
                <a:srgbClr val="FF0000"/>
              </a:solidFill>
            </a:endParaRPr>
          </a:p>
          <a:p>
            <a:pPr algn="l"/>
            <a:endParaRPr lang="fr-FR" sz="1200" kern="0" dirty="0">
              <a:solidFill>
                <a:srgbClr val="FF0000"/>
              </a:solidFill>
            </a:endParaRPr>
          </a:p>
          <a:p>
            <a:pPr algn="l"/>
            <a:endParaRPr lang="fr-FR" sz="1200" kern="0" dirty="0" smtClean="0">
              <a:solidFill>
                <a:srgbClr val="FF0000"/>
              </a:solidFill>
            </a:endParaRPr>
          </a:p>
          <a:p>
            <a:pPr algn="l"/>
            <a:endParaRPr lang="fr-FR" sz="1200" kern="0" dirty="0">
              <a:solidFill>
                <a:srgbClr val="FF0000"/>
              </a:solidFill>
            </a:endParaRPr>
          </a:p>
          <a:p>
            <a:pPr algn="l"/>
            <a:endParaRPr lang="fr-FR" sz="1200" kern="0" dirty="0" smtClean="0">
              <a:solidFill>
                <a:srgbClr val="FF0000"/>
              </a:solidFill>
            </a:endParaRPr>
          </a:p>
          <a:p>
            <a:pPr algn="l"/>
            <a:endParaRPr lang="fr-FR" sz="1200" kern="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fr-FR" sz="1200" kern="0" dirty="0" smtClean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" y="980728"/>
            <a:ext cx="1352696" cy="9930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12" y="4725144"/>
            <a:ext cx="1429686" cy="104958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252536" y="1196752"/>
            <a:ext cx="4440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rgbClr val="006C98"/>
              </a:buClr>
            </a:pPr>
            <a:r>
              <a:rPr lang="fr-FR" sz="1600" b="1" dirty="0" smtClean="0">
                <a:solidFill>
                  <a:srgbClr val="006C98"/>
                </a:solidFill>
                <a:ea typeface="ＭＳ Ｐゴシック" pitchFamily="-112" charset="-128"/>
                <a:cs typeface="ＭＳ Ｐゴシック" pitchFamily="-112" charset="-128"/>
              </a:rPr>
              <a:t>		Formations </a:t>
            </a:r>
            <a:r>
              <a:rPr lang="fr-FR" sz="1600" b="1" dirty="0">
                <a:solidFill>
                  <a:srgbClr val="006C98"/>
                </a:solidFill>
                <a:ea typeface="ＭＳ Ｐゴシック" pitchFamily="-112" charset="-128"/>
                <a:cs typeface="ＭＳ Ｐゴシック" pitchFamily="-112" charset="-128"/>
              </a:rPr>
              <a:t>en </a:t>
            </a:r>
            <a:r>
              <a:rPr lang="fr-FR" sz="1600" b="1" dirty="0" smtClean="0">
                <a:solidFill>
                  <a:srgbClr val="006C98"/>
                </a:solidFill>
                <a:ea typeface="ＭＳ Ｐゴシック" pitchFamily="-112" charset="-128"/>
                <a:cs typeface="ＭＳ Ｐゴシック" pitchFamily="-112" charset="-128"/>
              </a:rPr>
              <a:t>ligne</a:t>
            </a:r>
            <a:endParaRPr lang="fr-FR" sz="1600" b="1" dirty="0">
              <a:solidFill>
                <a:srgbClr val="006C98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ous-titre 37"/>
          <p:cNvSpPr txBox="1">
            <a:spLocks/>
          </p:cNvSpPr>
          <p:nvPr/>
        </p:nvSpPr>
        <p:spPr bwMode="auto">
          <a:xfrm>
            <a:off x="4707878" y="1687758"/>
            <a:ext cx="4336755" cy="33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 3" pitchFamily="18" charset="2"/>
              <a:buChar char="}"/>
              <a:defRPr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" pitchFamily="2" charset="2"/>
              <a:buChar char="§"/>
              <a:defRPr sz="16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Char char="–"/>
              <a:defRPr sz="14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endParaRPr lang="fr-FR" sz="1400" kern="0" dirty="0"/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1400" dirty="0">
                <a:solidFill>
                  <a:schemeClr val="bg1"/>
                </a:solidFill>
              </a:rPr>
              <a:t>Accompagnement dispensé en 2 séances d’1h30 sous forme de classe virtuelle </a:t>
            </a:r>
            <a:endParaRPr lang="fr-FR" sz="1400" dirty="0" smtClean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Groupe composé d’une </a:t>
            </a:r>
            <a:r>
              <a:rPr lang="fr-FR" sz="1400" dirty="0">
                <a:solidFill>
                  <a:schemeClr val="bg1"/>
                </a:solidFill>
              </a:rPr>
              <a:t>dizaine de participants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Partage </a:t>
            </a:r>
            <a:r>
              <a:rPr lang="fr-FR" sz="1400" dirty="0">
                <a:solidFill>
                  <a:schemeClr val="bg1"/>
                </a:solidFill>
              </a:rPr>
              <a:t>d’écran et interaction directe entre les participants et </a:t>
            </a:r>
            <a:r>
              <a:rPr lang="fr-FR" sz="1400" dirty="0" smtClean="0">
                <a:solidFill>
                  <a:schemeClr val="bg1"/>
                </a:solidFill>
              </a:rPr>
              <a:t>l’expert animateur de la session</a:t>
            </a:r>
          </a:p>
          <a:p>
            <a:pPr marL="0" indent="0">
              <a:buNone/>
            </a:pPr>
            <a:endParaRPr lang="fr-FR" sz="1400" dirty="0">
              <a:hlinkClick r:id="rId6"/>
            </a:endParaRPr>
          </a:p>
          <a:p>
            <a:pPr marL="0" indent="0" algn="ctr">
              <a:buNone/>
            </a:pPr>
            <a:r>
              <a:rPr lang="fr-FR" sz="1400" dirty="0" smtClean="0">
                <a:solidFill>
                  <a:schemeClr val="bg1"/>
                </a:solidFill>
                <a:hlinkClick r:id="rId6"/>
              </a:rPr>
              <a:t>Lien </a:t>
            </a:r>
            <a:r>
              <a:rPr lang="fr-FR" sz="1400" dirty="0">
                <a:solidFill>
                  <a:schemeClr val="bg1"/>
                </a:solidFill>
                <a:hlinkClick r:id="rId6"/>
              </a:rPr>
              <a:t>d’inscription aux </a:t>
            </a:r>
            <a:r>
              <a:rPr lang="fr-FR" sz="1400" dirty="0" smtClean="0">
                <a:solidFill>
                  <a:schemeClr val="bg1"/>
                </a:solidFill>
                <a:hlinkClick r:id="rId6"/>
              </a:rPr>
              <a:t>accompagnements</a:t>
            </a:r>
            <a:endParaRPr lang="fr-FR" sz="1400" kern="0" dirty="0" smtClean="0">
              <a:solidFill>
                <a:schemeClr val="bg1"/>
              </a:solidFill>
            </a:endParaRPr>
          </a:p>
          <a:p>
            <a:pPr algn="l"/>
            <a:endParaRPr lang="fr-FR" sz="1400" kern="0" dirty="0">
              <a:solidFill>
                <a:schemeClr val="bg1"/>
              </a:solidFill>
            </a:endParaRPr>
          </a:p>
          <a:p>
            <a:pPr algn="l"/>
            <a:endParaRPr lang="fr-FR" sz="1400" kern="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fr-FR" sz="1400" kern="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fr-FR" sz="1400" kern="0" dirty="0" smtClean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51957" y="130798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rgbClr val="006C98"/>
              </a:buClr>
            </a:pPr>
            <a:r>
              <a:rPr lang="fr-FR" sz="1600" b="1" dirty="0" smtClean="0">
                <a:solidFill>
                  <a:schemeClr val="bg1"/>
                </a:solidFill>
                <a:ea typeface="ＭＳ Ｐゴシック" pitchFamily="-112" charset="-128"/>
                <a:cs typeface="ＭＳ Ｐゴシック" pitchFamily="-112" charset="-128"/>
              </a:rPr>
              <a:t>Accompagnement individualisé </a:t>
            </a:r>
            <a:endParaRPr lang="fr-FR" sz="1600" b="1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40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L’AIFE vous accompagne gratuitement dans l’utilisation de Chorus Pro </a:t>
            </a:r>
            <a:endParaRPr lang="fr-FR" sz="20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85" y="2283721"/>
            <a:ext cx="1286043" cy="12860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44" y="2899999"/>
            <a:ext cx="1087043" cy="108704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9928" y="1441643"/>
            <a:ext cx="301169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Créer </a:t>
            </a: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mon compte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utilisateur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6"/>
              </a:rPr>
              <a:t>Déposer une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6"/>
              </a:rPr>
              <a:t>facture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7"/>
              </a:rPr>
              <a:t>Saisir une facture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7"/>
              </a:rPr>
              <a:t>simple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8"/>
              </a:rPr>
              <a:t>Effectuer le suivi d'une facture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8"/>
              </a:rPr>
              <a:t>simple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9"/>
              </a:rPr>
              <a:t>Paramétrer les espaces de travail sur Chorus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9"/>
              </a:rPr>
              <a:t>Pro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0"/>
              </a:rPr>
              <a:t>Gérer les factures de travaux pour les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0"/>
              </a:rPr>
              <a:t>fournisseurs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1"/>
              </a:rPr>
              <a:t>Gérer les factures de travaux pour les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1"/>
              </a:rPr>
              <a:t>MOE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2"/>
              </a:rPr>
              <a:t>Gérer les factures de travaux pour les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2"/>
              </a:rPr>
              <a:t>MOA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3"/>
              </a:rPr>
              <a:t>Effectuer le suivi des factures de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3"/>
              </a:rPr>
              <a:t>travaux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9928" y="4013786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4"/>
              </a:rPr>
              <a:t>Modifier mon numéro de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4"/>
              </a:rPr>
              <a:t>SIRET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5"/>
              </a:rPr>
              <a:t>Paramétrage des entités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5"/>
              </a:rPr>
              <a:t>publiques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6"/>
              </a:rPr>
              <a:t>Demander un rattachement et accéder aux espaces (utilisateurs simples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6"/>
              </a:rPr>
              <a:t>)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7"/>
              </a:rPr>
              <a:t>Gestion des habilitations et des utilisateurs (gestionnaires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7"/>
              </a:rPr>
              <a:t>)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8"/>
              </a:rPr>
              <a:t>Gestion avancée des habilitations et des utilisateurs (gestionnaires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8"/>
              </a:rPr>
              <a:t>)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b="1" u="sng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9"/>
              </a:rPr>
              <a:t>Saisir une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19"/>
              </a:rPr>
              <a:t>sollicitation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0"/>
              </a:rPr>
              <a:t>Mémoires de frais de justice </a:t>
            </a:r>
            <a:r>
              <a:rPr lang="fr-FR" sz="1050" b="1" u="sng" dirty="0" smtClean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0"/>
              </a:rPr>
              <a:t>– Saisie</a:t>
            </a:r>
            <a:endParaRPr lang="fr-FR" sz="1050" b="1" u="sng" dirty="0" smtClean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u="sng" dirty="0">
                <a:ln cap="rnd"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1"/>
              </a:rPr>
              <a:t>Mémoires de frais de justice - Sollicitations</a:t>
            </a:r>
            <a:endParaRPr lang="fr-FR" sz="1050" dirty="0">
              <a:ln cap="rnd">
                <a:noFill/>
              </a:ln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56176" y="1292560"/>
            <a:ext cx="2955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Fiches pratiques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***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2"/>
              </a:rPr>
              <a:t>Créer un compte en quelques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2"/>
              </a:rPr>
              <a:t>clics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3"/>
              </a:rPr>
              <a:t>Administrer les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3"/>
              </a:rPr>
              <a:t>structures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u="sng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hlinkClick r:id="rId24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5"/>
              </a:rPr>
              <a:t> Administrer les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5"/>
              </a:rPr>
              <a:t>utilisateurs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6"/>
              </a:rPr>
              <a:t>Saisir une facture sur le portail Chorus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6"/>
              </a:rPr>
              <a:t>Pro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7"/>
              </a:rPr>
              <a:t>Déposer une facture sur le portail Chorus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7"/>
              </a:rPr>
              <a:t>Pro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8"/>
              </a:rPr>
              <a:t>Utiliser l'annuaire des structures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8"/>
              </a:rPr>
              <a:t>publiques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9"/>
              </a:rPr>
              <a:t>Faire appel à </a:t>
            </a:r>
            <a:r>
              <a:rPr lang="fr-FR" sz="1050" b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9"/>
              </a:rPr>
              <a:t>l'assistance Chorus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29"/>
              </a:rPr>
              <a:t>Pro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0"/>
              </a:rPr>
              <a:t>Se familiariser avec les différents espaces de Chorus 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0"/>
              </a:rPr>
              <a:t>Pro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1"/>
              </a:rPr>
              <a:t>Dépôt de note d'honoraires pour une Maitrise d'</a:t>
            </a:r>
            <a:r>
              <a:rPr lang="fr-FR" sz="1050" b="1" u="sng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1"/>
              </a:rPr>
              <a:t>oeuvre</a:t>
            </a: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1"/>
              </a:rPr>
              <a:t> (MOE</a:t>
            </a:r>
            <a:r>
              <a:rPr lang="fr-FR" sz="1050" b="1" u="sng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1"/>
              </a:rPr>
              <a:t>)</a:t>
            </a:r>
            <a:endParaRPr lang="fr-FR" sz="1050" b="1" u="sng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b="1" u="sng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2"/>
              </a:rPr>
              <a:t>Rechercher une facture</a:t>
            </a:r>
            <a:endParaRPr lang="fr-FR" sz="105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76944" y="1046552"/>
            <a:ext cx="275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6C98"/>
              </a:buClr>
            </a:pPr>
            <a:r>
              <a:rPr lang="fr-FR" sz="1400" b="1" dirty="0" smtClean="0">
                <a:solidFill>
                  <a:srgbClr val="006C98"/>
                </a:solidFill>
                <a:ea typeface="ＭＳ Ｐゴシック" pitchFamily="-112" charset="-128"/>
                <a:cs typeface="ＭＳ Ｐゴシック" pitchFamily="-112" charset="-128"/>
              </a:rPr>
              <a:t>TUTORIELS </a:t>
            </a:r>
            <a:endParaRPr lang="fr-FR" sz="1400" b="1" dirty="0">
              <a:solidFill>
                <a:srgbClr val="006C98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70208" y="1759786"/>
            <a:ext cx="2754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i="1" dirty="0">
                <a:latin typeface="Calibri" panose="020F0502020204030204"/>
              </a:rPr>
              <a:t>Vidéos explicatives sur les fonctionnalités de Chorus Pro</a:t>
            </a:r>
          </a:p>
        </p:txBody>
      </p:sp>
      <p:cxnSp>
        <p:nvCxnSpPr>
          <p:cNvPr id="37" name="Connecteur droit 36"/>
          <p:cNvCxnSpPr/>
          <p:nvPr/>
        </p:nvCxnSpPr>
        <p:spPr bwMode="auto">
          <a:xfrm>
            <a:off x="990166" y="1354329"/>
            <a:ext cx="1728192" cy="0"/>
          </a:xfrm>
          <a:prstGeom prst="line">
            <a:avLst/>
          </a:prstGeom>
          <a:ln w="28575">
            <a:solidFill>
              <a:srgbClr val="006C98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958616" y="1060567"/>
            <a:ext cx="275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6C98"/>
              </a:buClr>
            </a:pPr>
            <a:r>
              <a:rPr lang="fr-FR" sz="1400" b="1" dirty="0" smtClean="0">
                <a:solidFill>
                  <a:srgbClr val="006C98"/>
                </a:solidFill>
                <a:ea typeface="ＭＳ Ｐゴシック" pitchFamily="-112" charset="-128"/>
                <a:cs typeface="ＭＳ Ｐゴシック" pitchFamily="-112" charset="-128"/>
              </a:rPr>
              <a:t>FICHES PRATIQUES</a:t>
            </a:r>
            <a:endParaRPr lang="fr-FR" sz="1400" b="1" dirty="0">
              <a:solidFill>
                <a:srgbClr val="006C98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9" name="Connecteur droit 38"/>
          <p:cNvCxnSpPr/>
          <p:nvPr/>
        </p:nvCxnSpPr>
        <p:spPr bwMode="auto">
          <a:xfrm>
            <a:off x="6156176" y="1368344"/>
            <a:ext cx="2448272" cy="0"/>
          </a:xfrm>
          <a:prstGeom prst="line">
            <a:avLst/>
          </a:prstGeom>
          <a:ln w="28575">
            <a:solidFill>
              <a:srgbClr val="006C98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947430" y="4060384"/>
            <a:ext cx="2754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i="1" dirty="0">
                <a:latin typeface="Calibri" panose="020F0502020204030204"/>
              </a:rPr>
              <a:t>Fiches synthétiques de 2 pages détaillant étape par étape une fonctionnalité de Chorus Pro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19475" y="2851062"/>
            <a:ext cx="57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&amp;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33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D71E537-D087-4C12-8B0E-2298B5AD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Sommaire</a:t>
            </a:r>
            <a:endParaRPr lang="en-US" sz="2000" dirty="0"/>
          </a:p>
        </p:txBody>
      </p:sp>
      <p:grpSp>
        <p:nvGrpSpPr>
          <p:cNvPr id="44" name="3 steps process">
            <a:extLst>
              <a:ext uri="{FF2B5EF4-FFF2-40B4-BE49-F238E27FC236}">
                <a16:creationId xmlns="" xmlns:a16="http://schemas.microsoft.com/office/drawing/2014/main" id="{C9ECA14C-15CB-4746-B8AC-0FC552DA5410}"/>
              </a:ext>
            </a:extLst>
          </p:cNvPr>
          <p:cNvGrpSpPr>
            <a:grpSpLocks noChangeAspect="1"/>
          </p:cNvGrpSpPr>
          <p:nvPr/>
        </p:nvGrpSpPr>
        <p:grpSpPr>
          <a:xfrm>
            <a:off x="202062" y="1484784"/>
            <a:ext cx="8834434" cy="4566402"/>
            <a:chOff x="358135" y="2047401"/>
            <a:chExt cx="5820072" cy="4262376"/>
          </a:xfrm>
        </p:grpSpPr>
        <p:grpSp>
          <p:nvGrpSpPr>
            <p:cNvPr id="46" name="Group 4">
              <a:extLst>
                <a:ext uri="{FF2B5EF4-FFF2-40B4-BE49-F238E27FC236}">
                  <a16:creationId xmlns="" xmlns:a16="http://schemas.microsoft.com/office/drawing/2014/main" id="{9F780A62-1BDE-442E-9E86-252BB6760F92}"/>
                </a:ext>
              </a:extLst>
            </p:cNvPr>
            <p:cNvGrpSpPr/>
            <p:nvPr/>
          </p:nvGrpSpPr>
          <p:grpSpPr>
            <a:xfrm>
              <a:off x="358135" y="2047401"/>
              <a:ext cx="2614533" cy="4262376"/>
              <a:chOff x="633412" y="1561947"/>
              <a:chExt cx="2614533" cy="4262376"/>
            </a:xfrm>
          </p:grpSpPr>
          <p:sp>
            <p:nvSpPr>
              <p:cNvPr id="56" name="Espace réservé du contenu 3">
                <a:extLst>
                  <a:ext uri="{FF2B5EF4-FFF2-40B4-BE49-F238E27FC236}">
                    <a16:creationId xmlns="" xmlns:a16="http://schemas.microsoft.com/office/drawing/2014/main" id="{A4EC5592-52E9-4634-8D78-9A8D044CB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412" y="2224323"/>
                <a:ext cx="2614533" cy="360000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lIns="108000" tIns="108000" rIns="108000" bIns="108000">
                <a:noAutofit/>
              </a:bodyPr>
              <a:lstStyle>
                <a:lvl1pPr marL="0" indent="0" algn="just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tabLst/>
                  <a:defRPr sz="1600" i="0" kern="1200" cap="none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58775" indent="-358775" algn="just" defTabSz="914400" rtl="0" eaLnBrk="1" latinLnBrk="0" hangingPunct="1">
                  <a:lnSpc>
                    <a:spcPct val="100000"/>
                  </a:lnSpc>
                  <a:spcBef>
                    <a:spcPts val="1400"/>
                  </a:spcBef>
                  <a:buClr>
                    <a:schemeClr val="bg2"/>
                  </a:buClr>
                  <a:buFont typeface="Tempus Sans ITC" panose="04020404030D07020202" pitchFamily="82" charset="0"/>
                  <a:buChar char="/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0" algn="just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8000" indent="-288000" algn="just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bg2"/>
                  </a:buClr>
                  <a:buFont typeface="Tahoma" panose="020B0604030504040204" pitchFamily="34" charset="0"/>
                  <a:buChar char="›"/>
                  <a:defRPr sz="1200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marR="0" indent="-252000" algn="just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Tahoma" panose="020B0604030504040204" pitchFamily="34" charset="0"/>
                  <a:buChar char="»"/>
                  <a:tabLst/>
                  <a:defRPr lang="fr-FR" sz="10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baseline="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baseline="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00000" marR="0" indent="-252000" algn="just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Tahoma" panose="020B0604030504040204" pitchFamily="34" charset="0"/>
                  <a:buChar char="»"/>
                  <a:tabLst/>
                  <a:defRPr lang="fr-FR" sz="10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r>
                  <a:rPr lang="fr-FR" dirty="0" smtClean="0">
                    <a:solidFill>
                      <a:srgbClr val="006C98"/>
                    </a:solidFill>
                  </a:rPr>
                  <a:t>L’obligation de dématérialisation : Origine de Chorus Pro </a:t>
                </a:r>
                <a:endParaRPr lang="fr-FR" dirty="0">
                  <a:solidFill>
                    <a:srgbClr val="006C98"/>
                  </a:solidFill>
                </a:endParaRPr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endParaRPr lang="fr-FR" dirty="0" smtClean="0">
                  <a:solidFill>
                    <a:srgbClr val="006C98"/>
                  </a:solidFill>
                </a:endParaRPr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r>
                  <a:rPr lang="fr-FR" dirty="0" smtClean="0">
                    <a:solidFill>
                      <a:srgbClr val="006C98"/>
                    </a:solidFill>
                  </a:rPr>
                  <a:t>Chorus Pro : Le portail unique de la dématérialisation </a:t>
                </a:r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endParaRPr lang="fr-FR" kern="0" dirty="0" smtClean="0"/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r>
                  <a:rPr lang="fr-FR" dirty="0" smtClean="0">
                    <a:solidFill>
                      <a:srgbClr val="006C98"/>
                    </a:solidFill>
                  </a:rPr>
                  <a:t>Quels documents doivent être transmis ?</a:t>
                </a:r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endParaRPr lang="fr-FR" kern="0" dirty="0">
                  <a:solidFill>
                    <a:srgbClr val="006C98"/>
                  </a:solidFill>
                  <a:latin typeface="Verdana" pitchFamily="34" charset="0"/>
                  <a:ea typeface="ＭＳ Ｐゴシック" pitchFamily="-112" charset="-128"/>
                  <a:cs typeface="ＭＳ Ｐゴシック" pitchFamily="-112" charset="-128"/>
                </a:endParaRPr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r>
                  <a:rPr lang="fr-FR" kern="0" dirty="0" smtClean="0">
                    <a:solidFill>
                      <a:srgbClr val="006C98"/>
                    </a:solidFill>
                    <a:latin typeface="Verdana" pitchFamily="34" charset="0"/>
                    <a:ea typeface="ＭＳ Ｐゴシック" pitchFamily="-112" charset="-128"/>
                    <a:cs typeface="ＭＳ Ｐゴシック" pitchFamily="-112" charset="-128"/>
                  </a:rPr>
                  <a:t>Les </a:t>
                </a:r>
                <a:r>
                  <a:rPr lang="fr-FR" kern="0" dirty="0">
                    <a:solidFill>
                      <a:srgbClr val="006C98"/>
                    </a:solidFill>
                    <a:latin typeface="Verdana" pitchFamily="34" charset="0"/>
                    <a:ea typeface="ＭＳ Ｐゴシック" pitchFamily="-112" charset="-128"/>
                    <a:cs typeface="ＭＳ Ｐゴシック" pitchFamily="-112" charset="-128"/>
                  </a:rPr>
                  <a:t>avantages de Chorus Pro </a:t>
                </a:r>
                <a:endParaRPr lang="fr-FR" dirty="0">
                  <a:solidFill>
                    <a:srgbClr val="006C98"/>
                  </a:solidFill>
                </a:endParaRPr>
              </a:p>
              <a:p>
                <a:pPr marL="36000">
                  <a:spcBef>
                    <a:spcPts val="600"/>
                  </a:spcBef>
                  <a:buClr>
                    <a:schemeClr val="bg2"/>
                  </a:buClr>
                  <a:buSzPct val="100000"/>
                </a:pPr>
                <a:endParaRPr lang="fr-FR" dirty="0" smtClean="0">
                  <a:solidFill>
                    <a:srgbClr val="006C98"/>
                  </a:solidFill>
                </a:endParaRPr>
              </a:p>
            </p:txBody>
          </p:sp>
          <p:sp>
            <p:nvSpPr>
              <p:cNvPr id="57" name="Rectangle 395">
                <a:extLst>
                  <a:ext uri="{FF2B5EF4-FFF2-40B4-BE49-F238E27FC236}">
                    <a16:creationId xmlns="" xmlns:a16="http://schemas.microsoft.com/office/drawing/2014/main" id="{D118E5AC-A0F3-4FCB-A80B-00D782CA63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33413" y="1561947"/>
                <a:ext cx="2610000" cy="666000"/>
              </a:xfrm>
              <a:prstGeom prst="rect">
                <a:avLst/>
              </a:prstGeom>
              <a:solidFill>
                <a:srgbClr val="8CAED7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defTabSz="801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GB" sz="2000" b="1" noProof="1" smtClean="0">
                    <a:solidFill>
                      <a:schemeClr val="bg1"/>
                    </a:solidFill>
                    <a:latin typeface="+mn-lt"/>
                  </a:rPr>
                  <a:t>La mise en place de </a:t>
                </a:r>
              </a:p>
              <a:p>
                <a:pPr algn="ctr" eaLnBrk="0" hangingPunct="0"/>
                <a:r>
                  <a:rPr lang="en-GB" sz="2000" b="1" noProof="1" smtClean="0">
                    <a:solidFill>
                      <a:schemeClr val="bg1"/>
                    </a:solidFill>
                    <a:latin typeface="+mn-lt"/>
                  </a:rPr>
                  <a:t>Chorus Pro</a:t>
                </a:r>
                <a:endParaRPr lang="en-GB" sz="1800" b="1" noProof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3" name="Rectangle 395">
              <a:extLst>
                <a:ext uri="{FF2B5EF4-FFF2-40B4-BE49-F238E27FC236}">
                  <a16:creationId xmlns="" xmlns:a16="http://schemas.microsoft.com/office/drawing/2014/main" id="{D54203B9-E0E0-4220-BBFA-C91C12CD40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26778" y="2047401"/>
              <a:ext cx="2751429" cy="666000"/>
            </a:xfrm>
            <a:prstGeom prst="rect">
              <a:avLst/>
            </a:prstGeom>
            <a:solidFill>
              <a:srgbClr val="9286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8016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GB" sz="2000" b="1" noProof="1" smtClean="0">
                  <a:solidFill>
                    <a:schemeClr val="bg1"/>
                  </a:solidFill>
                  <a:latin typeface="+mn-lt"/>
                </a:rPr>
                <a:t>Comment </a:t>
              </a:r>
              <a:r>
                <a:rPr lang="en-GB" sz="2000" b="1" noProof="1">
                  <a:solidFill>
                    <a:schemeClr val="bg1"/>
                  </a:solidFill>
                  <a:latin typeface="+mn-lt"/>
                </a:rPr>
                <a:t>utiliser </a:t>
              </a:r>
              <a:endParaRPr lang="en-GB" sz="2000" b="1" noProof="1" smtClean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r>
                <a:rPr lang="en-GB" sz="2000" b="1" noProof="1" smtClean="0">
                  <a:solidFill>
                    <a:schemeClr val="bg1"/>
                  </a:solidFill>
                  <a:latin typeface="+mn-lt"/>
                </a:rPr>
                <a:t>Chorus Pro ?</a:t>
              </a:r>
              <a:endParaRPr lang="en-GB" sz="2000" b="1" noProof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TextBox 9">
            <a:extLst>
              <a:ext uri="{FF2B5EF4-FFF2-40B4-BE49-F238E27FC236}">
                <a16:creationId xmlns="" xmlns:a16="http://schemas.microsoft.com/office/drawing/2014/main" id="{83BC7745-6AFB-4F6E-8514-EC686BCB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3" y="2194406"/>
            <a:ext cx="4176462" cy="3856780"/>
          </a:xfrm>
          <a:prstGeom prst="rect">
            <a:avLst/>
          </a:prstGeom>
          <a:noFill/>
          <a:ln w="9525">
            <a:solidFill>
              <a:srgbClr val="006C9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 3" pitchFamily="18" charset="2"/>
              <a:buChar char="}"/>
              <a:defRPr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" pitchFamily="2" charset="2"/>
              <a:buChar char="§"/>
              <a:defRPr sz="160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Char char="–"/>
              <a:defRPr sz="140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kern="0" dirty="0"/>
              <a:t>Où trouver l’information relative à  Chorus Pro ? 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kern="0" dirty="0" smtClean="0"/>
              <a:t>Comment créer un compte ? 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kern="0" dirty="0" smtClean="0"/>
              <a:t>Comment émettre des factures ? 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kern="0" dirty="0" smtClean="0"/>
              <a:t>Comment suivre le traitement de vos factures ? 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kern="0" dirty="0" smtClean="0"/>
              <a:t>Comment contacter le support technique ou votre client public ?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kern="0" dirty="0" smtClean="0"/>
              <a:t>Comment bénéficier d’un accompagnement gratuit à  l’utilisation de Chorus Pro 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kern="0" dirty="0"/>
          </a:p>
        </p:txBody>
      </p:sp>
    </p:spTree>
    <p:extLst>
      <p:ext uri="{BB962C8B-B14F-4D97-AF65-F5344CB8AC3E}">
        <p14:creationId xmlns:p14="http://schemas.microsoft.com/office/powerpoint/2010/main" val="113395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50687123-24A0-4B12-99ED-FB02C4FEB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AC194F74-C6CF-45DE-B85E-CDBC2A09400D" descr="3DD01CBB-7FA0-4D0F-A2B5-B5B75AFCDCDE">
            <a:extLst>
              <a:ext uri="{FF2B5EF4-FFF2-40B4-BE49-F238E27FC236}">
                <a16:creationId xmlns="" xmlns:a16="http://schemas.microsoft.com/office/drawing/2014/main" id="{3E0935BC-D403-4068-8A80-751D4F88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62" y="-10822"/>
            <a:ext cx="9926262" cy="68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="" xmlns:a16="http://schemas.microsoft.com/office/drawing/2014/main" id="{98C44382-66C8-4358-B1E9-A808A1A7575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483768" y="4725144"/>
            <a:ext cx="6660232" cy="1008112"/>
          </a:xfrm>
        </p:spPr>
        <p:txBody>
          <a:bodyPr/>
          <a:lstStyle/>
          <a:p>
            <a:r>
              <a:rPr lang="fr-FR" sz="2400" dirty="0" smtClean="0"/>
              <a:t>La mise en place de Chorus PRO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2560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 txBox="1">
            <a:spLocks/>
          </p:cNvSpPr>
          <p:nvPr/>
        </p:nvSpPr>
        <p:spPr>
          <a:xfrm>
            <a:off x="149309" y="1145267"/>
            <a:ext cx="8785225" cy="4885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altLang="fr-FR" sz="1400" b="1" kern="0" dirty="0">
                <a:solidFill>
                  <a:srgbClr val="006C98"/>
                </a:solidFill>
              </a:rPr>
              <a:t>L’ordonnance du 26 juin 2014</a:t>
            </a:r>
            <a:r>
              <a:rPr lang="fr-FR" altLang="fr-FR" sz="1400" kern="0" dirty="0">
                <a:solidFill>
                  <a:srgbClr val="006C98"/>
                </a:solidFill>
              </a:rPr>
              <a:t> relative au développement de la facturation électronique dispose que les factures adressées par les fournisseurs aux structures du secteur public doivent être dématérialisées.</a:t>
            </a:r>
          </a:p>
          <a:p>
            <a:pPr marL="0" indent="0" algn="just">
              <a:buNone/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algn="just">
              <a:defRPr/>
            </a:pPr>
            <a:r>
              <a:rPr lang="fr-FR" altLang="fr-FR" sz="1400" kern="0" dirty="0" smtClean="0">
                <a:solidFill>
                  <a:srgbClr val="006C98"/>
                </a:solidFill>
              </a:rPr>
              <a:t>Ci-après le calendrier de mise en œuvre de l’obligation pour les émetteurs de factures à destination du secteur public. </a:t>
            </a:r>
            <a:endParaRPr lang="fr-FR" altLang="fr-FR" sz="1400" kern="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06CF06-B7DD-4B08-BA3A-04C179A56D66}"/>
              </a:ext>
            </a:extLst>
          </p:cNvPr>
          <p:cNvSpPr/>
          <p:nvPr/>
        </p:nvSpPr>
        <p:spPr>
          <a:xfrm>
            <a:off x="149309" y="5260215"/>
            <a:ext cx="878522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503971"/>
              </a:buClr>
              <a:buFont typeface="Wingdings 3" pitchFamily="18" charset="2"/>
              <a:buChar char="}"/>
              <a:defRPr/>
            </a:pPr>
            <a:r>
              <a:rPr lang="fr-FR" sz="1400" kern="0" dirty="0">
                <a:solidFill>
                  <a:srgbClr val="006C98"/>
                </a:solidFill>
                <a:ea typeface="ＭＳ Ｐゴシック" pitchFamily="34" charset="-128"/>
                <a:cs typeface="ＭＳ Ｐゴシック" pitchFamily="-112" charset="-128"/>
              </a:rPr>
              <a:t>A compter du </a:t>
            </a:r>
            <a:r>
              <a:rPr lang="fr-FR" sz="1400" b="1" kern="0" dirty="0">
                <a:solidFill>
                  <a:srgbClr val="006C98"/>
                </a:solidFill>
                <a:ea typeface="ＭＳ Ｐゴシック" pitchFamily="34" charset="-128"/>
                <a:cs typeface="ＭＳ Ｐゴシック" pitchFamily="-112" charset="-128"/>
              </a:rPr>
              <a:t>1er janvier 2020</a:t>
            </a:r>
            <a:r>
              <a:rPr lang="fr-FR" sz="1400" kern="0" dirty="0">
                <a:solidFill>
                  <a:srgbClr val="006C98"/>
                </a:solidFill>
                <a:ea typeface="ＭＳ Ｐゴシック" pitchFamily="34" charset="-128"/>
                <a:cs typeface="ＭＳ Ｐゴシック" pitchFamily="-112" charset="-128"/>
              </a:rPr>
              <a:t>, la dématérialisation des factures est donc obligatoire pour tout envoi d’une </a:t>
            </a:r>
            <a:r>
              <a:rPr lang="fr-FR" sz="1400" kern="0" dirty="0" smtClean="0">
                <a:solidFill>
                  <a:srgbClr val="006C98"/>
                </a:solidFill>
                <a:ea typeface="ＭＳ Ｐゴシック" pitchFamily="34" charset="-128"/>
                <a:cs typeface="ＭＳ Ｐゴシック" pitchFamily="-112" charset="-128"/>
              </a:rPr>
              <a:t>facture vers </a:t>
            </a:r>
            <a:r>
              <a:rPr lang="fr-FR" sz="1400" kern="0" dirty="0">
                <a:solidFill>
                  <a:srgbClr val="006C98"/>
                </a:solidFill>
                <a:ea typeface="ＭＳ Ｐゴシック" pitchFamily="34" charset="-128"/>
                <a:cs typeface="ＭＳ Ｐゴシック" pitchFamily="-112" charset="-128"/>
              </a:rPr>
              <a:t>une entité </a:t>
            </a:r>
            <a:r>
              <a:rPr lang="fr-FR" sz="1400" kern="0" dirty="0" smtClean="0">
                <a:solidFill>
                  <a:srgbClr val="006C98"/>
                </a:solidFill>
                <a:ea typeface="ＭＳ Ｐゴシック" pitchFamily="34" charset="-128"/>
                <a:cs typeface="ＭＳ Ｐゴシック" pitchFamily="-112" charset="-128"/>
              </a:rPr>
              <a:t>publique, pour toutes les entreprises françaises.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503971"/>
              </a:buClr>
              <a:buFont typeface="Wingdings 3" pitchFamily="18" charset="2"/>
              <a:buChar char="}"/>
              <a:defRPr/>
            </a:pPr>
            <a:endParaRPr lang="fr-FR" sz="1400" kern="0" dirty="0" smtClean="0">
              <a:solidFill>
                <a:srgbClr val="006C98"/>
              </a:solidFill>
              <a:ea typeface="ＭＳ Ｐゴシック" pitchFamily="34" charset="-128"/>
              <a:cs typeface="ＭＳ Ｐゴシック" pitchFamily="-112" charset="-128"/>
            </a:endParaRPr>
          </a:p>
          <a:p>
            <a:pPr algn="ctr" eaLnBrk="0" hangingPunct="0">
              <a:spcBef>
                <a:spcPct val="20000"/>
              </a:spcBef>
              <a:buClr>
                <a:srgbClr val="503971"/>
              </a:buClr>
              <a:defRPr/>
            </a:pPr>
            <a:r>
              <a:rPr lang="fr-FR" sz="1050" i="1" dirty="0" smtClean="0">
                <a:solidFill>
                  <a:srgbClr val="006C98"/>
                </a:solidFill>
              </a:rPr>
              <a:t>Au </a:t>
            </a:r>
            <a:r>
              <a:rPr lang="fr-FR" sz="1050" i="1" dirty="0">
                <a:solidFill>
                  <a:srgbClr val="006C98"/>
                </a:solidFill>
              </a:rPr>
              <a:t>titre de l’article R.2192-3 du Code de la Commande Publique, « une entité publique est fondée à rejeter toute facture qui lui serait transmise en dehors du portail électronique de facturation à condition d’informer au préalable l’émetteur de l’obligation de dématérialisation et de l’inviter à s’y soumettre. »</a:t>
            </a:r>
          </a:p>
          <a:p>
            <a:pPr algn="just" eaLnBrk="0" hangingPunct="0">
              <a:spcBef>
                <a:spcPct val="20000"/>
              </a:spcBef>
              <a:buClr>
                <a:srgbClr val="503971"/>
              </a:buClr>
              <a:defRPr/>
            </a:pPr>
            <a:endParaRPr lang="fr-FR" sz="1400" kern="0" dirty="0">
              <a:solidFill>
                <a:srgbClr val="006C98"/>
              </a:solidFill>
              <a:ea typeface="ＭＳ Ｐゴシック" pitchFamily="34" charset="-128"/>
              <a:cs typeface="ＭＳ Ｐゴシック" pitchFamily="-112" charset="-128"/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L’obligation de dématérialisation : Origine de Chorus Pro 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FE745A-EA3F-449B-8257-DB5F33CD4FB4}"/>
              </a:ext>
            </a:extLst>
          </p:cNvPr>
          <p:cNvSpPr/>
          <p:nvPr/>
        </p:nvSpPr>
        <p:spPr bwMode="auto">
          <a:xfrm>
            <a:off x="4572000" y="3140968"/>
            <a:ext cx="1512168" cy="14401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AE095A5-770D-4693-B280-5A9D464BE072}"/>
              </a:ext>
            </a:extLst>
          </p:cNvPr>
          <p:cNvSpPr/>
          <p:nvPr/>
        </p:nvSpPr>
        <p:spPr bwMode="auto">
          <a:xfrm>
            <a:off x="4572000" y="4070169"/>
            <a:ext cx="1512168" cy="11491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5243EF-C02A-4579-B232-4C548D02CB23}"/>
              </a:ext>
            </a:extLst>
          </p:cNvPr>
          <p:cNvSpPr/>
          <p:nvPr/>
        </p:nvSpPr>
        <p:spPr bwMode="auto">
          <a:xfrm rot="5400000">
            <a:off x="5294578" y="3406141"/>
            <a:ext cx="1512168" cy="4571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09AF84-E503-4419-836E-70F9A3B9D493}"/>
              </a:ext>
            </a:extLst>
          </p:cNvPr>
          <p:cNvSpPr/>
          <p:nvPr/>
        </p:nvSpPr>
        <p:spPr bwMode="auto">
          <a:xfrm rot="5400000" flipV="1">
            <a:off x="3869304" y="3375614"/>
            <a:ext cx="1512168" cy="10677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827584" y="2694349"/>
            <a:ext cx="7272808" cy="2410632"/>
            <a:chOff x="1011734" y="1965389"/>
            <a:chExt cx="8132266" cy="2972748"/>
          </a:xfrm>
        </p:grpSpPr>
        <p:cxnSp>
          <p:nvCxnSpPr>
            <p:cNvPr id="14" name="Connecteur droit 13"/>
            <p:cNvCxnSpPr>
              <a:stCxn id="15" idx="6"/>
              <a:endCxn id="18" idx="2"/>
            </p:cNvCxnSpPr>
            <p:nvPr/>
          </p:nvCxnSpPr>
          <p:spPr bwMode="auto">
            <a:xfrm flipV="1">
              <a:off x="1644676" y="3419976"/>
              <a:ext cx="5735636" cy="1740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 bwMode="auto">
            <a:xfrm>
              <a:off x="1356644" y="329336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3418896" y="329336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5580112" y="329336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E23A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7380312" y="3275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Rectangle avec flèche vers le bas 18"/>
            <p:cNvSpPr/>
            <p:nvPr/>
          </p:nvSpPr>
          <p:spPr bwMode="auto">
            <a:xfrm>
              <a:off x="1356644" y="2715329"/>
              <a:ext cx="288032" cy="504056"/>
            </a:xfrm>
            <a:prstGeom prst="downArrowCallout">
              <a:avLst>
                <a:gd name="adj1" fmla="val 385714"/>
                <a:gd name="adj2" fmla="val 192857"/>
                <a:gd name="adj3" fmla="val 77996"/>
                <a:gd name="adj4" fmla="val 64977"/>
              </a:avLst>
            </a:prstGeom>
            <a:solidFill>
              <a:schemeClr val="accent1">
                <a:lumMod val="50000"/>
              </a:schemeClr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11734" y="1965389"/>
              <a:ext cx="209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  <a:t>Les </a:t>
              </a:r>
              <a:r>
                <a:rPr lang="fr-FR" sz="8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  <a:t>grandes entreprises </a:t>
              </a:r>
              <a:r>
                <a:rPr lang="fr-FR" sz="8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  <a:t/>
              </a:r>
              <a:br>
                <a:rPr lang="fr-FR" sz="8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</a:br>
              <a:r>
                <a:rPr lang="fr-FR" sz="8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  <a:t>(+ de 5000 salariés) </a:t>
              </a:r>
            </a:p>
            <a:p>
              <a:pPr algn="ctr"/>
              <a:r>
                <a:rPr lang="fr-FR" sz="8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  <a:t>et les </a:t>
              </a:r>
              <a:r>
                <a:rPr lang="fr-FR" sz="8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ea typeface="Source Sans Pro Light" panose="020B0403030403020204" pitchFamily="34" charset="0"/>
                  <a:cs typeface="Lucida Bright" panose="02040603070505020404" pitchFamily="18" charset="0"/>
                </a:rPr>
                <a:t>personnes publiques</a:t>
              </a:r>
            </a:p>
          </p:txBody>
        </p:sp>
        <p:sp>
          <p:nvSpPr>
            <p:cNvPr id="21" name="Rectangle avec flèche vers le bas 20"/>
            <p:cNvSpPr/>
            <p:nvPr/>
          </p:nvSpPr>
          <p:spPr bwMode="auto">
            <a:xfrm rot="10800000">
              <a:off x="3406400" y="3655384"/>
              <a:ext cx="288032" cy="504056"/>
            </a:xfrm>
            <a:prstGeom prst="downArrowCallout">
              <a:avLst>
                <a:gd name="adj1" fmla="val 385714"/>
                <a:gd name="adj2" fmla="val 192857"/>
                <a:gd name="adj3" fmla="val 77996"/>
                <a:gd name="adj4" fmla="val 64977"/>
              </a:avLst>
            </a:prstGeom>
            <a:solidFill>
              <a:srgbClr val="FFC000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Rectangle avec flèche vers le bas 21"/>
            <p:cNvSpPr/>
            <p:nvPr/>
          </p:nvSpPr>
          <p:spPr bwMode="auto">
            <a:xfrm>
              <a:off x="5580112" y="2715329"/>
              <a:ext cx="288032" cy="504056"/>
            </a:xfrm>
            <a:prstGeom prst="downArrowCallout">
              <a:avLst>
                <a:gd name="adj1" fmla="val 385714"/>
                <a:gd name="adj2" fmla="val 192857"/>
                <a:gd name="adj3" fmla="val 77996"/>
                <a:gd name="adj4" fmla="val 64977"/>
              </a:avLst>
            </a:prstGeom>
            <a:solidFill>
              <a:srgbClr val="E23A59"/>
            </a:solidFill>
            <a:ln w="38100" cap="flat" cmpd="sng" algn="ctr">
              <a:solidFill>
                <a:srgbClr val="E23A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Rectangle avec flèche vers le bas 22"/>
            <p:cNvSpPr/>
            <p:nvPr/>
          </p:nvSpPr>
          <p:spPr bwMode="auto">
            <a:xfrm rot="10800000">
              <a:off x="7380312" y="3653037"/>
              <a:ext cx="288032" cy="504056"/>
            </a:xfrm>
            <a:prstGeom prst="downArrowCallout">
              <a:avLst>
                <a:gd name="adj1" fmla="val 385714"/>
                <a:gd name="adj2" fmla="val 192857"/>
                <a:gd name="adj3" fmla="val 77996"/>
                <a:gd name="adj4" fmla="val 64977"/>
              </a:avLst>
            </a:prstGeom>
            <a:solidFill>
              <a:srgbClr val="009999"/>
            </a:solidFill>
            <a:ln w="38100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109584" y="4430306"/>
              <a:ext cx="20978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Les </a:t>
              </a:r>
              <a:r>
                <a:rPr lang="fr-FR" sz="9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entreprises de taille intermédiaire </a:t>
              </a:r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/>
              </a:r>
              <a:b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</a:br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(250 à 5000 salariés)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207434" y="2082520"/>
              <a:ext cx="209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Les </a:t>
              </a:r>
              <a:r>
                <a:rPr lang="fr-FR" sz="9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PME</a:t>
              </a:r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/</a:t>
              </a:r>
              <a:r>
                <a:rPr lang="fr-FR" sz="9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TPE</a:t>
              </a:r>
            </a:p>
            <a:p>
              <a:pPr algn="ctr"/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(10 à 250 salariés)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046150" y="4438601"/>
              <a:ext cx="209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Les </a:t>
              </a:r>
              <a:r>
                <a:rPr lang="fr-FR" sz="9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microentreprises</a:t>
              </a:r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 </a:t>
              </a:r>
            </a:p>
            <a:p>
              <a:pPr algn="ctr"/>
              <a:r>
                <a:rPr lang="fr-FR" sz="900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Lucida Bright" panose="02040603070505020404" pitchFamily="18" charset="0"/>
                  <a:cs typeface="Lucida Bright" panose="02040603070505020404" pitchFamily="18" charset="0"/>
                </a:rPr>
                <a:t>(- de 10 salariés)</a:t>
              </a:r>
            </a:p>
          </p:txBody>
        </p:sp>
        <p:sp>
          <p:nvSpPr>
            <p:cNvPr id="29" name="Rectangle à coins arrondis 28"/>
            <p:cNvSpPr/>
            <p:nvPr/>
          </p:nvSpPr>
          <p:spPr bwMode="auto">
            <a:xfrm>
              <a:off x="1356644" y="2490358"/>
              <a:ext cx="1412416" cy="49499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399939" y="2544362"/>
              <a:ext cx="1325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1</a:t>
              </a:r>
              <a:r>
                <a:rPr lang="fr-FR" sz="10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1000" b="1" dirty="0">
                  <a:solidFill>
                    <a:schemeClr val="bg1"/>
                  </a:solidFill>
                </a:rPr>
                <a:t> janvier </a:t>
              </a:r>
              <a:br>
                <a:rPr lang="fr-FR" sz="1000" b="1" dirty="0">
                  <a:solidFill>
                    <a:schemeClr val="bg1"/>
                  </a:solidFill>
                </a:rPr>
              </a:br>
              <a:r>
                <a:rPr lang="fr-FR" sz="1000" b="1" dirty="0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31" name="Rectangle à coins arrondis 30"/>
            <p:cNvSpPr/>
            <p:nvPr/>
          </p:nvSpPr>
          <p:spPr bwMode="auto">
            <a:xfrm>
              <a:off x="3406399" y="3877614"/>
              <a:ext cx="1412416" cy="494999"/>
            </a:xfrm>
            <a:prstGeom prst="roundRect">
              <a:avLst/>
            </a:prstGeom>
            <a:solidFill>
              <a:srgbClr val="FFC000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458690" y="3918316"/>
              <a:ext cx="1325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1</a:t>
              </a:r>
              <a:r>
                <a:rPr lang="fr-FR" sz="10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1000" b="1" dirty="0">
                  <a:solidFill>
                    <a:schemeClr val="bg1"/>
                  </a:solidFill>
                </a:rPr>
                <a:t> janvier </a:t>
              </a:r>
              <a:br>
                <a:rPr lang="fr-FR" sz="1000" b="1" dirty="0">
                  <a:solidFill>
                    <a:schemeClr val="bg1"/>
                  </a:solidFill>
                </a:rPr>
              </a:br>
              <a:r>
                <a:rPr lang="fr-FR" sz="1000" b="1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33" name="Rectangle à coins arrondis 32"/>
            <p:cNvSpPr/>
            <p:nvPr/>
          </p:nvSpPr>
          <p:spPr bwMode="auto">
            <a:xfrm>
              <a:off x="5580112" y="2487431"/>
              <a:ext cx="1412416" cy="494999"/>
            </a:xfrm>
            <a:prstGeom prst="roundRect">
              <a:avLst/>
            </a:prstGeom>
            <a:solidFill>
              <a:srgbClr val="E23A59"/>
            </a:solidFill>
            <a:ln w="38100" cap="flat" cmpd="sng" algn="ctr">
              <a:solidFill>
                <a:srgbClr val="E23A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 bwMode="auto">
            <a:xfrm>
              <a:off x="7380311" y="3901461"/>
              <a:ext cx="1412416" cy="494999"/>
            </a:xfrm>
            <a:prstGeom prst="roundRect">
              <a:avLst/>
            </a:prstGeom>
            <a:solidFill>
              <a:srgbClr val="009999"/>
            </a:solidFill>
            <a:ln w="38100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623407" y="2515274"/>
              <a:ext cx="1325825" cy="400110"/>
            </a:xfrm>
            <a:prstGeom prst="rect">
              <a:avLst/>
            </a:prstGeom>
            <a:noFill/>
            <a:ln>
              <a:solidFill>
                <a:srgbClr val="E23A5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1</a:t>
              </a:r>
              <a:r>
                <a:rPr lang="fr-FR" sz="10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1000" b="1" dirty="0">
                  <a:solidFill>
                    <a:schemeClr val="bg1"/>
                  </a:solidFill>
                </a:rPr>
                <a:t> janvier </a:t>
              </a:r>
              <a:br>
                <a:rPr lang="fr-FR" sz="1000" b="1" dirty="0">
                  <a:solidFill>
                    <a:schemeClr val="bg1"/>
                  </a:solidFill>
                </a:rPr>
              </a:br>
              <a:r>
                <a:rPr lang="fr-FR" sz="1000" b="1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498968" y="3948905"/>
              <a:ext cx="1325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1</a:t>
              </a:r>
              <a:r>
                <a:rPr lang="fr-FR" sz="10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1000" b="1" dirty="0">
                  <a:solidFill>
                    <a:schemeClr val="bg1"/>
                  </a:solidFill>
                </a:rPr>
                <a:t> janvier </a:t>
              </a:r>
              <a:br>
                <a:rPr lang="fr-FR" sz="1000" b="1" dirty="0">
                  <a:solidFill>
                    <a:schemeClr val="bg1"/>
                  </a:solidFill>
                </a:rPr>
              </a:br>
              <a:r>
                <a:rPr lang="fr-FR" sz="1000" b="1" dirty="0">
                  <a:solidFill>
                    <a:schemeClr val="bg1"/>
                  </a:solidFill>
                </a:rPr>
                <a:t>2020</a:t>
              </a:r>
            </a:p>
          </p:txBody>
        </p:sp>
        <p:pic>
          <p:nvPicPr>
            <p:cNvPr id="37" name="Image 53">
              <a:extLst>
                <a:ext uri="{FF2B5EF4-FFF2-40B4-BE49-F238E27FC236}">
                  <a16:creationId xmlns="" xmlns:a16="http://schemas.microsoft.com/office/drawing/2014/main" id="{D062BC14-0A73-48A1-BF50-3DF0BA23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64" y="3347160"/>
              <a:ext cx="194391" cy="194391"/>
            </a:xfrm>
            <a:prstGeom prst="rect">
              <a:avLst/>
            </a:prstGeom>
          </p:spPr>
        </p:pic>
        <p:pic>
          <p:nvPicPr>
            <p:cNvPr id="38" name="Image 53">
              <a:extLst>
                <a:ext uri="{FF2B5EF4-FFF2-40B4-BE49-F238E27FC236}">
                  <a16:creationId xmlns="" xmlns:a16="http://schemas.microsoft.com/office/drawing/2014/main" id="{D062BC14-0A73-48A1-BF50-3DF0BA23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216" y="3365813"/>
              <a:ext cx="194391" cy="194391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4F88111-242A-4BB6-9F93-1A4C692119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7641" y="3377979"/>
              <a:ext cx="45719" cy="457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4F88111-242A-4BB6-9F93-1A4C692119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5270" y="3428412"/>
              <a:ext cx="45719" cy="457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14F88111-242A-4BB6-9F93-1A4C692119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0855" y="3423703"/>
              <a:ext cx="45719" cy="457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4F88111-242A-4BB6-9F93-1A4C692119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5631" y="3377979"/>
              <a:ext cx="45719" cy="4572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046150" y="3601998"/>
              <a:ext cx="2013204" cy="125399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9" name="Image 53">
              <a:extLst>
                <a:ext uri="{FF2B5EF4-FFF2-40B4-BE49-F238E27FC236}">
                  <a16:creationId xmlns="" xmlns:a16="http://schemas.microsoft.com/office/drawing/2014/main" id="{2F697988-4E1E-454F-BEBA-1A8F35541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701" y="3365813"/>
              <a:ext cx="194391" cy="194391"/>
            </a:xfrm>
            <a:prstGeom prst="rect">
              <a:avLst/>
            </a:prstGeom>
          </p:spPr>
        </p:pic>
      </p:grpSp>
      <p:sp>
        <p:nvSpPr>
          <p:cNvPr id="50" name="TextBox 13">
            <a:extLst>
              <a:ext uri="{FF2B5EF4-FFF2-40B4-BE49-F238E27FC236}">
                <a16:creationId xmlns="" xmlns:a16="http://schemas.microsoft.com/office/drawing/2014/main" id="{1B63302C-2921-494A-8DD5-107C9D30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689" y="3975101"/>
            <a:ext cx="257591" cy="46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 3" pitchFamily="18" charset="2"/>
              <a:buChar char="}"/>
              <a:defRPr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Font typeface="Wingdings" pitchFamily="2" charset="2"/>
              <a:buChar char="§"/>
              <a:defRPr sz="16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C98"/>
              </a:buClr>
              <a:buChar char="–"/>
              <a:defRPr sz="1400" baseline="0">
                <a:solidFill>
                  <a:srgbClr val="006C98"/>
                </a:solidFill>
                <a:latin typeface="Verdana" pitchFamily="34" charset="0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200" b="1" kern="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24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 txBox="1">
            <a:spLocks/>
          </p:cNvSpPr>
          <p:nvPr/>
        </p:nvSpPr>
        <p:spPr>
          <a:xfrm>
            <a:off x="158290" y="1484784"/>
            <a:ext cx="8785225" cy="4885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altLang="fr-FR" sz="1400" kern="0" dirty="0" smtClean="0">
                <a:solidFill>
                  <a:srgbClr val="006C98"/>
                </a:solidFill>
              </a:rPr>
              <a:t>Chorus Pro permet le </a:t>
            </a:r>
            <a:r>
              <a:rPr lang="fr-FR" altLang="fr-FR" sz="1400" kern="0" dirty="0">
                <a:solidFill>
                  <a:srgbClr val="006C98"/>
                </a:solidFill>
              </a:rPr>
              <a:t>dépôt, la réception et la transmission des factures </a:t>
            </a:r>
            <a:r>
              <a:rPr lang="fr-FR" altLang="fr-FR" sz="1400" kern="0" dirty="0" smtClean="0">
                <a:solidFill>
                  <a:srgbClr val="006C98"/>
                </a:solidFill>
              </a:rPr>
              <a:t>électroniques, le portail est mis à </a:t>
            </a:r>
            <a:r>
              <a:rPr lang="fr-FR" altLang="fr-FR" sz="1400" kern="0" dirty="0">
                <a:solidFill>
                  <a:srgbClr val="006C98"/>
                </a:solidFill>
              </a:rPr>
              <a:t>disposition </a:t>
            </a:r>
            <a:r>
              <a:rPr lang="fr-FR" altLang="fr-FR" sz="1400" kern="0" dirty="0" smtClean="0">
                <a:solidFill>
                  <a:srgbClr val="006C98"/>
                </a:solidFill>
              </a:rPr>
              <a:t>gratuitement. </a:t>
            </a:r>
            <a:r>
              <a:rPr lang="fr-FR" altLang="fr-FR" sz="1400" kern="0" dirty="0">
                <a:solidFill>
                  <a:srgbClr val="006C98"/>
                </a:solidFill>
              </a:rPr>
              <a:t>Cet outil est le seul reconnu par la réglementation pour la transmission des factures dématérialisées.</a:t>
            </a:r>
          </a:p>
          <a:p>
            <a:pPr marL="0" indent="0" algn="just">
              <a:buNone/>
              <a:defRPr/>
            </a:pPr>
            <a:endParaRPr lang="fr-FR" altLang="fr-FR" sz="2800" b="1" kern="0" dirty="0">
              <a:solidFill>
                <a:srgbClr val="006C98"/>
              </a:solidFill>
            </a:endParaRPr>
          </a:p>
          <a:p>
            <a:pPr marL="0" indent="0" algn="ctr">
              <a:buNone/>
              <a:defRPr/>
            </a:pPr>
            <a:r>
              <a:rPr lang="fr-FR" altLang="fr-FR" sz="2800" b="1" kern="0" dirty="0" smtClean="0">
                <a:solidFill>
                  <a:srgbClr val="006C98"/>
                </a:solidFill>
                <a:hlinkClick r:id="rId2"/>
              </a:rPr>
              <a:t>https</a:t>
            </a:r>
            <a:r>
              <a:rPr lang="fr-FR" altLang="fr-FR" sz="2800" b="1" kern="0" dirty="0">
                <a:solidFill>
                  <a:srgbClr val="006C98"/>
                </a:solidFill>
                <a:hlinkClick r:id="rId2"/>
              </a:rPr>
              <a:t>://chorus-pro.gouv.fr</a:t>
            </a:r>
            <a:r>
              <a:rPr lang="fr-FR" altLang="fr-FR" sz="2800" b="1" kern="0" dirty="0" smtClean="0">
                <a:solidFill>
                  <a:srgbClr val="006C98"/>
                </a:solidFill>
                <a:hlinkClick r:id="rId2"/>
              </a:rPr>
              <a:t>/</a:t>
            </a:r>
            <a:endParaRPr lang="fr-FR" altLang="fr-FR" sz="2800" b="1" kern="0" dirty="0" smtClean="0">
              <a:solidFill>
                <a:srgbClr val="006C98"/>
              </a:solidFill>
            </a:endParaRPr>
          </a:p>
          <a:p>
            <a:pPr marL="0" indent="0" algn="ctr">
              <a:buNone/>
              <a:defRPr/>
            </a:pPr>
            <a:endParaRPr lang="fr-FR" altLang="fr-FR" sz="1400" b="1" kern="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b="1" kern="0" dirty="0" smtClean="0">
              <a:solidFill>
                <a:srgbClr val="006C98"/>
              </a:solidFill>
            </a:endParaRPr>
          </a:p>
          <a:p>
            <a:pPr algn="just">
              <a:defRPr/>
            </a:pPr>
            <a:r>
              <a:rPr lang="fr-FR" altLang="fr-FR" sz="1400" kern="0" dirty="0">
                <a:solidFill>
                  <a:srgbClr val="006C98"/>
                </a:solidFill>
              </a:rPr>
              <a:t>Le service est disponible 24 heures sur 24 et 7 jours sur 7, hors opérations ponctuelles de maintenance ou d'une impossibilité de fonctionnement résultant d'un cas de force majeure</a:t>
            </a:r>
            <a:r>
              <a:rPr lang="fr-FR" altLang="fr-FR" sz="1400" kern="0" dirty="0" smtClean="0">
                <a:solidFill>
                  <a:srgbClr val="006C98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fr-FR" altLang="fr-FR" sz="1400" kern="0" dirty="0" smtClean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algn="just">
              <a:defRPr/>
            </a:pPr>
            <a:r>
              <a:rPr lang="fr-FR" altLang="fr-FR" sz="1400" kern="0" dirty="0">
                <a:solidFill>
                  <a:srgbClr val="006C98"/>
                </a:solidFill>
              </a:rPr>
              <a:t>Il est accessible sur le réseau Internet (via les navigateurs Google Chrome, Mozilla Firefox, Safari, Internet Explorer et </a:t>
            </a:r>
            <a:r>
              <a:rPr lang="fr-FR" altLang="fr-FR" sz="1400" kern="0" dirty="0" err="1">
                <a:solidFill>
                  <a:srgbClr val="006C98"/>
                </a:solidFill>
              </a:rPr>
              <a:t>Opera</a:t>
            </a:r>
            <a:r>
              <a:rPr lang="fr-FR" altLang="fr-FR" sz="1400" kern="0" dirty="0">
                <a:solidFill>
                  <a:srgbClr val="006C98"/>
                </a:solidFill>
              </a:rPr>
              <a:t>) et à partir de tout type de terminal équipé des différents systèmes d'exploitation Windows 8 et supérieur, Mac OS (X 10.3 et supérieur), Android ou Linux.  </a:t>
            </a: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Chorus Pro : Le portail unique de dématérialisation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3453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Quels documents doivent être transmis ? </a:t>
            </a:r>
            <a:endParaRPr lang="fr-FR" sz="2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539552" y="1124744"/>
            <a:ext cx="8208592" cy="5508427"/>
            <a:chOff x="1593815" y="725964"/>
            <a:chExt cx="8208592" cy="5508427"/>
          </a:xfrm>
        </p:grpSpPr>
        <p:sp>
          <p:nvSpPr>
            <p:cNvPr id="6" name="Freeform: Shape 28">
              <a:extLst>
                <a:ext uri="{FF2B5EF4-FFF2-40B4-BE49-F238E27FC236}">
                  <a16:creationId xmlns="" xmlns:a16="http://schemas.microsoft.com/office/drawing/2014/main" id="{BFF89B27-1BF1-4B53-AF47-64B6824B9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440" y="1374039"/>
              <a:ext cx="1082547" cy="972000"/>
            </a:xfrm>
            <a:custGeom>
              <a:avLst/>
              <a:gdLst>
                <a:gd name="connsiteX0" fmla="*/ 522351 w 1543389"/>
                <a:gd name="connsiteY0" fmla="*/ 1 h 1385784"/>
                <a:gd name="connsiteX1" fmla="*/ 1042120 w 1543389"/>
                <a:gd name="connsiteY1" fmla="*/ 779 h 1385784"/>
                <a:gd name="connsiteX2" fmla="*/ 1251533 w 1543389"/>
                <a:gd name="connsiteY2" fmla="*/ 121277 h 1385784"/>
                <a:gd name="connsiteX3" fmla="*/ 1511233 w 1543389"/>
                <a:gd name="connsiteY3" fmla="*/ 571090 h 1385784"/>
                <a:gd name="connsiteX4" fmla="*/ 1510881 w 1543389"/>
                <a:gd name="connsiteY4" fmla="*/ 812696 h 1385784"/>
                <a:gd name="connsiteX5" fmla="*/ 1251669 w 1543389"/>
                <a:gd name="connsiteY5" fmla="*/ 1263218 h 1385784"/>
                <a:gd name="connsiteX6" fmla="*/ 1042669 w 1543389"/>
                <a:gd name="connsiteY6" fmla="*/ 1385784 h 1385784"/>
                <a:gd name="connsiteX7" fmla="*/ 522958 w 1543389"/>
                <a:gd name="connsiteY7" fmla="*/ 1384973 h 1385784"/>
                <a:gd name="connsiteX8" fmla="*/ 313544 w 1543389"/>
                <a:gd name="connsiteY8" fmla="*/ 1264475 h 1385784"/>
                <a:gd name="connsiteX9" fmla="*/ 53845 w 1543389"/>
                <a:gd name="connsiteY9" fmla="*/ 814662 h 1385784"/>
                <a:gd name="connsiteX10" fmla="*/ 9276 w 1543389"/>
                <a:gd name="connsiteY10" fmla="*/ 840394 h 1385784"/>
                <a:gd name="connsiteX11" fmla="*/ 21 w 1543389"/>
                <a:gd name="connsiteY11" fmla="*/ 834258 h 1385784"/>
                <a:gd name="connsiteX12" fmla="*/ 13314 w 1543389"/>
                <a:gd name="connsiteY12" fmla="*/ 721201 h 1385784"/>
                <a:gd name="connsiteX13" fmla="*/ 30563 w 1543389"/>
                <a:gd name="connsiteY13" fmla="*/ 711243 h 1385784"/>
                <a:gd name="connsiteX14" fmla="*/ 135061 w 1543389"/>
                <a:gd name="connsiteY14" fmla="*/ 756293 h 1385784"/>
                <a:gd name="connsiteX15" fmla="*/ 135748 w 1543389"/>
                <a:gd name="connsiteY15" fmla="*/ 767375 h 1385784"/>
                <a:gd name="connsiteX16" fmla="*/ 89732 w 1543389"/>
                <a:gd name="connsiteY16" fmla="*/ 793943 h 1385784"/>
                <a:gd name="connsiteX17" fmla="*/ 349431 w 1543389"/>
                <a:gd name="connsiteY17" fmla="*/ 1243755 h 1385784"/>
                <a:gd name="connsiteX18" fmla="*/ 522791 w 1543389"/>
                <a:gd name="connsiteY18" fmla="*/ 1344849 h 1385784"/>
                <a:gd name="connsiteX19" fmla="*/ 1042502 w 1543389"/>
                <a:gd name="connsiteY19" fmla="*/ 1345660 h 1385784"/>
                <a:gd name="connsiteX20" fmla="*/ 1216438 w 1543389"/>
                <a:gd name="connsiteY20" fmla="*/ 1245238 h 1385784"/>
                <a:gd name="connsiteX21" fmla="*/ 1475591 w 1543389"/>
                <a:gd name="connsiteY21" fmla="*/ 794750 h 1385784"/>
                <a:gd name="connsiteX22" fmla="*/ 1474663 w 1543389"/>
                <a:gd name="connsiteY22" fmla="*/ 594103 h 1385784"/>
                <a:gd name="connsiteX23" fmla="*/ 1214964 w 1543389"/>
                <a:gd name="connsiteY23" fmla="*/ 144290 h 1385784"/>
                <a:gd name="connsiteX24" fmla="*/ 1041662 w 1543389"/>
                <a:gd name="connsiteY24" fmla="*/ 43163 h 1385784"/>
                <a:gd name="connsiteX25" fmla="*/ 521987 w 1543389"/>
                <a:gd name="connsiteY25" fmla="*/ 42414 h 1385784"/>
                <a:gd name="connsiteX26" fmla="*/ 348051 w 1543389"/>
                <a:gd name="connsiteY26" fmla="*/ 142836 h 1385784"/>
                <a:gd name="connsiteX27" fmla="*/ 58418 w 1543389"/>
                <a:gd name="connsiteY27" fmla="*/ 643461 h 1385784"/>
                <a:gd name="connsiteX28" fmla="*/ 29843 w 1543389"/>
                <a:gd name="connsiteY28" fmla="*/ 650378 h 1385784"/>
                <a:gd name="connsiteX29" fmla="*/ 22953 w 1543389"/>
                <a:gd name="connsiteY29" fmla="*/ 621734 h 1385784"/>
                <a:gd name="connsiteX30" fmla="*/ 312528 w 1543389"/>
                <a:gd name="connsiteY30" fmla="*/ 121143 h 1385784"/>
                <a:gd name="connsiteX31" fmla="*/ 522351 w 1543389"/>
                <a:gd name="connsiteY31" fmla="*/ 1 h 138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389" h="1385784">
                  <a:moveTo>
                    <a:pt x="522351" y="1"/>
                  </a:moveTo>
                  <a:lnTo>
                    <a:pt x="1042120" y="779"/>
                  </a:lnTo>
                  <a:cubicBezTo>
                    <a:pt x="1128339" y="801"/>
                    <a:pt x="1208405" y="46577"/>
                    <a:pt x="1251533" y="121277"/>
                  </a:cubicBezTo>
                  <a:lnTo>
                    <a:pt x="1511233" y="571090"/>
                  </a:lnTo>
                  <a:cubicBezTo>
                    <a:pt x="1554361" y="645790"/>
                    <a:pt x="1553971" y="738018"/>
                    <a:pt x="1510881" y="812696"/>
                  </a:cubicBezTo>
                  <a:lnTo>
                    <a:pt x="1251669" y="1263218"/>
                  </a:lnTo>
                  <a:cubicBezTo>
                    <a:pt x="1208579" y="1337896"/>
                    <a:pt x="1128123" y="1384348"/>
                    <a:pt x="1042669" y="1385784"/>
                  </a:cubicBezTo>
                  <a:lnTo>
                    <a:pt x="522958" y="1384973"/>
                  </a:lnTo>
                  <a:cubicBezTo>
                    <a:pt x="436739" y="1384951"/>
                    <a:pt x="356708" y="1339237"/>
                    <a:pt x="313544" y="1264475"/>
                  </a:cubicBezTo>
                  <a:lnTo>
                    <a:pt x="53845" y="814662"/>
                  </a:lnTo>
                  <a:lnTo>
                    <a:pt x="9276" y="840394"/>
                  </a:lnTo>
                  <a:cubicBezTo>
                    <a:pt x="4992" y="842867"/>
                    <a:pt x="-369" y="840264"/>
                    <a:pt x="21" y="834258"/>
                  </a:cubicBezTo>
                  <a:lnTo>
                    <a:pt x="13314" y="721201"/>
                  </a:lnTo>
                  <a:cubicBezTo>
                    <a:pt x="14271" y="712968"/>
                    <a:pt x="22896" y="707989"/>
                    <a:pt x="30563" y="711243"/>
                  </a:cubicBezTo>
                  <a:lnTo>
                    <a:pt x="135061" y="756293"/>
                  </a:lnTo>
                  <a:cubicBezTo>
                    <a:pt x="139600" y="757471"/>
                    <a:pt x="140032" y="764902"/>
                    <a:pt x="135748" y="767375"/>
                  </a:cubicBezTo>
                  <a:lnTo>
                    <a:pt x="89732" y="793943"/>
                  </a:lnTo>
                  <a:lnTo>
                    <a:pt x="349431" y="1243755"/>
                  </a:lnTo>
                  <a:cubicBezTo>
                    <a:pt x="385121" y="1305572"/>
                    <a:pt x="451416" y="1343938"/>
                    <a:pt x="522791" y="1344849"/>
                  </a:cubicBezTo>
                  <a:lnTo>
                    <a:pt x="1042502" y="1345660"/>
                  </a:lnTo>
                  <a:cubicBezTo>
                    <a:pt x="1113934" y="1346538"/>
                    <a:pt x="1181483" y="1307539"/>
                    <a:pt x="1216438" y="1245238"/>
                  </a:cubicBezTo>
                  <a:lnTo>
                    <a:pt x="1475591" y="794750"/>
                  </a:lnTo>
                  <a:cubicBezTo>
                    <a:pt x="1510489" y="732482"/>
                    <a:pt x="1510353" y="655919"/>
                    <a:pt x="1474663" y="594103"/>
                  </a:cubicBezTo>
                  <a:lnTo>
                    <a:pt x="1214964" y="144290"/>
                  </a:lnTo>
                  <a:cubicBezTo>
                    <a:pt x="1179310" y="82535"/>
                    <a:pt x="1113072" y="44136"/>
                    <a:pt x="1041662" y="43163"/>
                  </a:cubicBezTo>
                  <a:lnTo>
                    <a:pt x="521987" y="42414"/>
                  </a:lnTo>
                  <a:cubicBezTo>
                    <a:pt x="450519" y="41473"/>
                    <a:pt x="382970" y="80473"/>
                    <a:pt x="348051" y="142836"/>
                  </a:cubicBezTo>
                  <a:lnTo>
                    <a:pt x="58418" y="643461"/>
                  </a:lnTo>
                  <a:cubicBezTo>
                    <a:pt x="52319" y="652681"/>
                    <a:pt x="39155" y="656482"/>
                    <a:pt x="29843" y="650378"/>
                  </a:cubicBezTo>
                  <a:cubicBezTo>
                    <a:pt x="20554" y="644180"/>
                    <a:pt x="16832" y="631050"/>
                    <a:pt x="22953" y="621734"/>
                  </a:cubicBezTo>
                  <a:lnTo>
                    <a:pt x="312528" y="121143"/>
                  </a:lnTo>
                  <a:cubicBezTo>
                    <a:pt x="355676" y="46431"/>
                    <a:pt x="436132" y="-21"/>
                    <a:pt x="522351" y="1"/>
                  </a:cubicBezTo>
                  <a:close/>
                </a:path>
              </a:pathLst>
            </a:custGeom>
            <a:solidFill>
              <a:srgbClr val="D202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="" xmlns:a16="http://schemas.microsoft.com/office/drawing/2014/main" id="{D8997A1C-4D91-4899-B440-37E9D9346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1844" y="725964"/>
              <a:ext cx="1084334" cy="972000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B004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igure">
              <a:extLst>
                <a:ext uri="{FF2B5EF4-FFF2-40B4-BE49-F238E27FC236}">
                  <a16:creationId xmlns="" xmlns:a16="http://schemas.microsoft.com/office/drawing/2014/main" id="{0C6EF656-D072-4268-981B-420F9F94D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563" y="1479815"/>
              <a:ext cx="852279" cy="75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15332" y="0"/>
                  </a:moveTo>
                  <a:lnTo>
                    <a:pt x="6130" y="0"/>
                  </a:lnTo>
                  <a:cubicBezTo>
                    <a:pt x="5579" y="0"/>
                    <a:pt x="5083" y="344"/>
                    <a:pt x="4808" y="875"/>
                  </a:cubicBezTo>
                  <a:lnTo>
                    <a:pt x="207" y="9940"/>
                  </a:lnTo>
                  <a:cubicBezTo>
                    <a:pt x="-69" y="10472"/>
                    <a:pt x="-69" y="11128"/>
                    <a:pt x="207" y="11660"/>
                  </a:cubicBezTo>
                  <a:lnTo>
                    <a:pt x="4808" y="20725"/>
                  </a:lnTo>
                  <a:cubicBezTo>
                    <a:pt x="5083" y="21256"/>
                    <a:pt x="5579" y="21600"/>
                    <a:pt x="6130" y="21600"/>
                  </a:cubicBezTo>
                  <a:lnTo>
                    <a:pt x="15332" y="21600"/>
                  </a:lnTo>
                  <a:cubicBezTo>
                    <a:pt x="15883" y="21600"/>
                    <a:pt x="16379" y="21256"/>
                    <a:pt x="16654" y="20725"/>
                  </a:cubicBezTo>
                  <a:lnTo>
                    <a:pt x="21255" y="11660"/>
                  </a:lnTo>
                  <a:cubicBezTo>
                    <a:pt x="21531" y="11128"/>
                    <a:pt x="21531" y="10472"/>
                    <a:pt x="21255" y="9940"/>
                  </a:cubicBezTo>
                  <a:lnTo>
                    <a:pt x="16654" y="875"/>
                  </a:lnTo>
                  <a:cubicBezTo>
                    <a:pt x="16379" y="344"/>
                    <a:pt x="15855" y="0"/>
                    <a:pt x="15332" y="0"/>
                  </a:cubicBezTo>
                  <a:close/>
                </a:path>
              </a:pathLst>
            </a:custGeom>
            <a:solidFill>
              <a:srgbClr val="E46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ercle">
              <a:extLst>
                <a:ext uri="{FF2B5EF4-FFF2-40B4-BE49-F238E27FC236}">
                  <a16:creationId xmlns="" xmlns:a16="http://schemas.microsoft.com/office/drawing/2014/main" id="{E4378786-9C60-482A-8CFF-ABACD6DA8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5309" y="1575705"/>
              <a:ext cx="576000" cy="576000"/>
            </a:xfrm>
            <a:prstGeom prst="ellipse">
              <a:avLst/>
            </a:prstGeom>
            <a:solidFill>
              <a:srgbClr val="CC01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53">
              <a:extLst>
                <a:ext uri="{FF2B5EF4-FFF2-40B4-BE49-F238E27FC236}">
                  <a16:creationId xmlns="" xmlns:a16="http://schemas.microsoft.com/office/drawing/2014/main" id="{D3D1216A-94E8-4FB1-B5A8-DDEE0758470E}"/>
                </a:ext>
              </a:extLst>
            </p:cNvPr>
            <p:cNvSpPr/>
            <p:nvPr/>
          </p:nvSpPr>
          <p:spPr>
            <a:xfrm>
              <a:off x="6922407" y="1437928"/>
              <a:ext cx="2880000" cy="845901"/>
            </a:xfrm>
            <a:custGeom>
              <a:avLst/>
              <a:gdLst>
                <a:gd name="connsiteX0" fmla="*/ 241754 w 2757389"/>
                <a:gd name="connsiteY0" fmla="*/ 0 h 616515"/>
                <a:gd name="connsiteX1" fmla="*/ 1314669 w 2757389"/>
                <a:gd name="connsiteY1" fmla="*/ 0 h 616515"/>
                <a:gd name="connsiteX2" fmla="*/ 1745283 w 2757389"/>
                <a:gd name="connsiteY2" fmla="*/ 0 h 616515"/>
                <a:gd name="connsiteX3" fmla="*/ 2757389 w 2757389"/>
                <a:gd name="connsiteY3" fmla="*/ 0 h 616515"/>
                <a:gd name="connsiteX4" fmla="*/ 2757389 w 2757389"/>
                <a:gd name="connsiteY4" fmla="*/ 616515 h 616515"/>
                <a:gd name="connsiteX5" fmla="*/ 1388632 w 2757389"/>
                <a:gd name="connsiteY5" fmla="*/ 616515 h 616515"/>
                <a:gd name="connsiteX6" fmla="*/ 872643 w 2757389"/>
                <a:gd name="connsiteY6" fmla="*/ 616515 h 616515"/>
                <a:gd name="connsiteX7" fmla="*/ 0 w 2757389"/>
                <a:gd name="connsiteY7" fmla="*/ 616515 h 616515"/>
                <a:gd name="connsiteX8" fmla="*/ 225110 w 2757389"/>
                <a:gd name="connsiteY8" fmla="*/ 225142 h 616515"/>
                <a:gd name="connsiteX9" fmla="*/ 259935 w 2757389"/>
                <a:gd name="connsiteY9" fmla="*/ 95189 h 616515"/>
                <a:gd name="connsiteX10" fmla="*/ 241754 w 2757389"/>
                <a:gd name="connsiteY10" fmla="*/ 0 h 6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7389" h="616515">
                  <a:moveTo>
                    <a:pt x="241754" y="0"/>
                  </a:moveTo>
                  <a:lnTo>
                    <a:pt x="1314669" y="0"/>
                  </a:lnTo>
                  <a:lnTo>
                    <a:pt x="1745283" y="0"/>
                  </a:lnTo>
                  <a:lnTo>
                    <a:pt x="2757389" y="0"/>
                  </a:lnTo>
                  <a:lnTo>
                    <a:pt x="2757389" y="616515"/>
                  </a:lnTo>
                  <a:lnTo>
                    <a:pt x="1388632" y="616515"/>
                  </a:lnTo>
                  <a:lnTo>
                    <a:pt x="872643" y="616515"/>
                  </a:lnTo>
                  <a:lnTo>
                    <a:pt x="0" y="616515"/>
                  </a:lnTo>
                  <a:lnTo>
                    <a:pt x="225110" y="225142"/>
                  </a:lnTo>
                  <a:cubicBezTo>
                    <a:pt x="247814" y="185869"/>
                    <a:pt x="259935" y="140543"/>
                    <a:pt x="259935" y="95189"/>
                  </a:cubicBezTo>
                  <a:cubicBezTo>
                    <a:pt x="259935" y="63478"/>
                    <a:pt x="253875" y="30227"/>
                    <a:pt x="241754" y="0"/>
                  </a:cubicBezTo>
                  <a:close/>
                </a:path>
              </a:pathLst>
            </a:custGeom>
            <a:solidFill>
              <a:srgbClr val="EC94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24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55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Les « factures » </a:t>
              </a:r>
              <a:r>
                <a:rPr lang="fr-FR" sz="1550" kern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des  </a:t>
              </a:r>
              <a:r>
                <a:rPr lang="fr-FR" sz="155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travaux </a:t>
              </a:r>
              <a:r>
                <a:rPr lang="fr-FR" sz="1550" kern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(CCAG </a:t>
              </a:r>
              <a:r>
                <a:rPr lang="fr-FR" sz="155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travaux </a:t>
              </a:r>
              <a:r>
                <a:rPr lang="fr-FR" sz="1550" kern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2009)</a:t>
              </a:r>
              <a:endParaRPr lang="fr-FR" sz="1550" kern="0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="" xmlns:a16="http://schemas.microsoft.com/office/drawing/2014/main" id="{07AE7F5E-87FC-478B-9756-58EFC44E3C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316" y="831742"/>
              <a:ext cx="852279" cy="75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6130" y="0"/>
                  </a:moveTo>
                  <a:lnTo>
                    <a:pt x="15332" y="0"/>
                  </a:lnTo>
                  <a:cubicBezTo>
                    <a:pt x="15883" y="0"/>
                    <a:pt x="16379" y="344"/>
                    <a:pt x="16654" y="875"/>
                  </a:cubicBezTo>
                  <a:lnTo>
                    <a:pt x="21255" y="9940"/>
                  </a:lnTo>
                  <a:cubicBezTo>
                    <a:pt x="21531" y="10472"/>
                    <a:pt x="21531" y="11128"/>
                    <a:pt x="21255" y="11660"/>
                  </a:cubicBezTo>
                  <a:lnTo>
                    <a:pt x="16654" y="20725"/>
                  </a:lnTo>
                  <a:cubicBezTo>
                    <a:pt x="16379" y="21256"/>
                    <a:pt x="15883" y="21600"/>
                    <a:pt x="15332" y="21600"/>
                  </a:cubicBezTo>
                  <a:lnTo>
                    <a:pt x="6130" y="21600"/>
                  </a:lnTo>
                  <a:cubicBezTo>
                    <a:pt x="5579" y="21600"/>
                    <a:pt x="5083" y="21256"/>
                    <a:pt x="4808" y="20725"/>
                  </a:cubicBezTo>
                  <a:lnTo>
                    <a:pt x="207" y="11660"/>
                  </a:lnTo>
                  <a:cubicBezTo>
                    <a:pt x="-69" y="11128"/>
                    <a:pt x="-69" y="10472"/>
                    <a:pt x="207" y="9940"/>
                  </a:cubicBezTo>
                  <a:lnTo>
                    <a:pt x="4808" y="875"/>
                  </a:lnTo>
                  <a:cubicBezTo>
                    <a:pt x="5083" y="344"/>
                    <a:pt x="5607" y="0"/>
                    <a:pt x="6130" y="0"/>
                  </a:cubicBezTo>
                  <a:close/>
                </a:path>
              </a:pathLst>
            </a:custGeom>
            <a:solidFill>
              <a:srgbClr val="FB5B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ercle">
              <a:extLst>
                <a:ext uri="{FF2B5EF4-FFF2-40B4-BE49-F238E27FC236}">
                  <a16:creationId xmlns="" xmlns:a16="http://schemas.microsoft.com/office/drawing/2014/main" id="{D1FCDAF0-90F6-43A6-B569-2C8D47E17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7263" y="945952"/>
              <a:ext cx="576000" cy="576000"/>
            </a:xfrm>
            <a:prstGeom prst="ellipse">
              <a:avLst/>
            </a:prstGeom>
            <a:solidFill>
              <a:srgbClr val="E806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46">
              <a:extLst>
                <a:ext uri="{FF2B5EF4-FFF2-40B4-BE49-F238E27FC236}">
                  <a16:creationId xmlns="" xmlns:a16="http://schemas.microsoft.com/office/drawing/2014/main" id="{E1689AF9-41AE-488F-84BC-A016FF4CFE0A}"/>
                </a:ext>
              </a:extLst>
            </p:cNvPr>
            <p:cNvSpPr/>
            <p:nvPr/>
          </p:nvSpPr>
          <p:spPr>
            <a:xfrm>
              <a:off x="1593815" y="833951"/>
              <a:ext cx="2520000" cy="720000"/>
            </a:xfrm>
            <a:custGeom>
              <a:avLst/>
              <a:gdLst>
                <a:gd name="connsiteX0" fmla="*/ 0 w 2748851"/>
                <a:gd name="connsiteY0" fmla="*/ 0 h 618028"/>
                <a:gd name="connsiteX1" fmla="*/ 1003568 w 2748851"/>
                <a:gd name="connsiteY1" fmla="*/ 0 h 618028"/>
                <a:gd name="connsiteX2" fmla="*/ 1240851 w 2748851"/>
                <a:gd name="connsiteY2" fmla="*/ 0 h 618028"/>
                <a:gd name="connsiteX3" fmla="*/ 2507097 w 2748851"/>
                <a:gd name="connsiteY3" fmla="*/ 0 h 618028"/>
                <a:gd name="connsiteX4" fmla="*/ 2488917 w 2748851"/>
                <a:gd name="connsiteY4" fmla="*/ 96710 h 618028"/>
                <a:gd name="connsiteX5" fmla="*/ 2523742 w 2748851"/>
                <a:gd name="connsiteY5" fmla="*/ 226668 h 618028"/>
                <a:gd name="connsiteX6" fmla="*/ 2748851 w 2748851"/>
                <a:gd name="connsiteY6" fmla="*/ 618028 h 618028"/>
                <a:gd name="connsiteX7" fmla="*/ 1638218 w 2748851"/>
                <a:gd name="connsiteY7" fmla="*/ 618028 h 618028"/>
                <a:gd name="connsiteX8" fmla="*/ 1360220 w 2748851"/>
                <a:gd name="connsiteY8" fmla="*/ 618028 h 618028"/>
                <a:gd name="connsiteX9" fmla="*/ 0 w 2748851"/>
                <a:gd name="connsiteY9" fmla="*/ 618028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8851" h="618028">
                  <a:moveTo>
                    <a:pt x="0" y="0"/>
                  </a:moveTo>
                  <a:lnTo>
                    <a:pt x="1003568" y="0"/>
                  </a:lnTo>
                  <a:lnTo>
                    <a:pt x="1240851" y="0"/>
                  </a:lnTo>
                  <a:lnTo>
                    <a:pt x="2507097" y="0"/>
                  </a:lnTo>
                  <a:cubicBezTo>
                    <a:pt x="2494978" y="30215"/>
                    <a:pt x="2488917" y="63463"/>
                    <a:pt x="2488917" y="96710"/>
                  </a:cubicBezTo>
                  <a:cubicBezTo>
                    <a:pt x="2488917" y="142032"/>
                    <a:pt x="2501037" y="187383"/>
                    <a:pt x="2523742" y="226668"/>
                  </a:cubicBezTo>
                  <a:lnTo>
                    <a:pt x="2748851" y="618028"/>
                  </a:lnTo>
                  <a:lnTo>
                    <a:pt x="1638218" y="618028"/>
                  </a:lnTo>
                  <a:lnTo>
                    <a:pt x="1360220" y="618028"/>
                  </a:lnTo>
                  <a:lnTo>
                    <a:pt x="0" y="618028"/>
                  </a:lnTo>
                  <a:close/>
                </a:path>
              </a:pathLst>
            </a:custGeom>
            <a:solidFill>
              <a:srgbClr val="FB5B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3429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550" kern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Les factures simples </a:t>
              </a:r>
              <a:r>
                <a:rPr lang="fr-FR" sz="1550" kern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(fournitures et services)</a:t>
              </a:r>
              <a:endParaRPr lang="fr-FR" sz="1550" kern="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="" xmlns:a16="http://schemas.microsoft.com/office/drawing/2014/main" id="{BFF89B27-1BF1-4B53-AF47-64B6824B9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5313" y="2850095"/>
              <a:ext cx="1082547" cy="972000"/>
            </a:xfrm>
            <a:custGeom>
              <a:avLst/>
              <a:gdLst>
                <a:gd name="connsiteX0" fmla="*/ 522351 w 1543389"/>
                <a:gd name="connsiteY0" fmla="*/ 1 h 1385784"/>
                <a:gd name="connsiteX1" fmla="*/ 1042120 w 1543389"/>
                <a:gd name="connsiteY1" fmla="*/ 779 h 1385784"/>
                <a:gd name="connsiteX2" fmla="*/ 1251533 w 1543389"/>
                <a:gd name="connsiteY2" fmla="*/ 121277 h 1385784"/>
                <a:gd name="connsiteX3" fmla="*/ 1511233 w 1543389"/>
                <a:gd name="connsiteY3" fmla="*/ 571090 h 1385784"/>
                <a:gd name="connsiteX4" fmla="*/ 1510881 w 1543389"/>
                <a:gd name="connsiteY4" fmla="*/ 812696 h 1385784"/>
                <a:gd name="connsiteX5" fmla="*/ 1251669 w 1543389"/>
                <a:gd name="connsiteY5" fmla="*/ 1263218 h 1385784"/>
                <a:gd name="connsiteX6" fmla="*/ 1042669 w 1543389"/>
                <a:gd name="connsiteY6" fmla="*/ 1385784 h 1385784"/>
                <a:gd name="connsiteX7" fmla="*/ 522958 w 1543389"/>
                <a:gd name="connsiteY7" fmla="*/ 1384973 h 1385784"/>
                <a:gd name="connsiteX8" fmla="*/ 313544 w 1543389"/>
                <a:gd name="connsiteY8" fmla="*/ 1264475 h 1385784"/>
                <a:gd name="connsiteX9" fmla="*/ 53845 w 1543389"/>
                <a:gd name="connsiteY9" fmla="*/ 814662 h 1385784"/>
                <a:gd name="connsiteX10" fmla="*/ 9276 w 1543389"/>
                <a:gd name="connsiteY10" fmla="*/ 840394 h 1385784"/>
                <a:gd name="connsiteX11" fmla="*/ 21 w 1543389"/>
                <a:gd name="connsiteY11" fmla="*/ 834258 h 1385784"/>
                <a:gd name="connsiteX12" fmla="*/ 13314 w 1543389"/>
                <a:gd name="connsiteY12" fmla="*/ 721201 h 1385784"/>
                <a:gd name="connsiteX13" fmla="*/ 30563 w 1543389"/>
                <a:gd name="connsiteY13" fmla="*/ 711243 h 1385784"/>
                <a:gd name="connsiteX14" fmla="*/ 135061 w 1543389"/>
                <a:gd name="connsiteY14" fmla="*/ 756293 h 1385784"/>
                <a:gd name="connsiteX15" fmla="*/ 135748 w 1543389"/>
                <a:gd name="connsiteY15" fmla="*/ 767375 h 1385784"/>
                <a:gd name="connsiteX16" fmla="*/ 89732 w 1543389"/>
                <a:gd name="connsiteY16" fmla="*/ 793943 h 1385784"/>
                <a:gd name="connsiteX17" fmla="*/ 349431 w 1543389"/>
                <a:gd name="connsiteY17" fmla="*/ 1243755 h 1385784"/>
                <a:gd name="connsiteX18" fmla="*/ 522791 w 1543389"/>
                <a:gd name="connsiteY18" fmla="*/ 1344849 h 1385784"/>
                <a:gd name="connsiteX19" fmla="*/ 1042502 w 1543389"/>
                <a:gd name="connsiteY19" fmla="*/ 1345660 h 1385784"/>
                <a:gd name="connsiteX20" fmla="*/ 1216438 w 1543389"/>
                <a:gd name="connsiteY20" fmla="*/ 1245238 h 1385784"/>
                <a:gd name="connsiteX21" fmla="*/ 1475591 w 1543389"/>
                <a:gd name="connsiteY21" fmla="*/ 794750 h 1385784"/>
                <a:gd name="connsiteX22" fmla="*/ 1474663 w 1543389"/>
                <a:gd name="connsiteY22" fmla="*/ 594103 h 1385784"/>
                <a:gd name="connsiteX23" fmla="*/ 1214964 w 1543389"/>
                <a:gd name="connsiteY23" fmla="*/ 144290 h 1385784"/>
                <a:gd name="connsiteX24" fmla="*/ 1041662 w 1543389"/>
                <a:gd name="connsiteY24" fmla="*/ 43163 h 1385784"/>
                <a:gd name="connsiteX25" fmla="*/ 521987 w 1543389"/>
                <a:gd name="connsiteY25" fmla="*/ 42414 h 1385784"/>
                <a:gd name="connsiteX26" fmla="*/ 348051 w 1543389"/>
                <a:gd name="connsiteY26" fmla="*/ 142836 h 1385784"/>
                <a:gd name="connsiteX27" fmla="*/ 58418 w 1543389"/>
                <a:gd name="connsiteY27" fmla="*/ 643461 h 1385784"/>
                <a:gd name="connsiteX28" fmla="*/ 29843 w 1543389"/>
                <a:gd name="connsiteY28" fmla="*/ 650378 h 1385784"/>
                <a:gd name="connsiteX29" fmla="*/ 22953 w 1543389"/>
                <a:gd name="connsiteY29" fmla="*/ 621734 h 1385784"/>
                <a:gd name="connsiteX30" fmla="*/ 312528 w 1543389"/>
                <a:gd name="connsiteY30" fmla="*/ 121143 h 1385784"/>
                <a:gd name="connsiteX31" fmla="*/ 522351 w 1543389"/>
                <a:gd name="connsiteY31" fmla="*/ 1 h 138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389" h="1385784">
                  <a:moveTo>
                    <a:pt x="522351" y="1"/>
                  </a:moveTo>
                  <a:lnTo>
                    <a:pt x="1042120" y="779"/>
                  </a:lnTo>
                  <a:cubicBezTo>
                    <a:pt x="1128339" y="801"/>
                    <a:pt x="1208405" y="46577"/>
                    <a:pt x="1251533" y="121277"/>
                  </a:cubicBezTo>
                  <a:lnTo>
                    <a:pt x="1511233" y="571090"/>
                  </a:lnTo>
                  <a:cubicBezTo>
                    <a:pt x="1554361" y="645790"/>
                    <a:pt x="1553971" y="738018"/>
                    <a:pt x="1510881" y="812696"/>
                  </a:cubicBezTo>
                  <a:lnTo>
                    <a:pt x="1251669" y="1263218"/>
                  </a:lnTo>
                  <a:cubicBezTo>
                    <a:pt x="1208579" y="1337896"/>
                    <a:pt x="1128123" y="1384348"/>
                    <a:pt x="1042669" y="1385784"/>
                  </a:cubicBezTo>
                  <a:lnTo>
                    <a:pt x="522958" y="1384973"/>
                  </a:lnTo>
                  <a:cubicBezTo>
                    <a:pt x="436739" y="1384951"/>
                    <a:pt x="356708" y="1339237"/>
                    <a:pt x="313544" y="1264475"/>
                  </a:cubicBezTo>
                  <a:lnTo>
                    <a:pt x="53845" y="814662"/>
                  </a:lnTo>
                  <a:lnTo>
                    <a:pt x="9276" y="840394"/>
                  </a:lnTo>
                  <a:cubicBezTo>
                    <a:pt x="4992" y="842867"/>
                    <a:pt x="-369" y="840264"/>
                    <a:pt x="21" y="834258"/>
                  </a:cubicBezTo>
                  <a:lnTo>
                    <a:pt x="13314" y="721201"/>
                  </a:lnTo>
                  <a:cubicBezTo>
                    <a:pt x="14271" y="712968"/>
                    <a:pt x="22896" y="707989"/>
                    <a:pt x="30563" y="711243"/>
                  </a:cubicBezTo>
                  <a:lnTo>
                    <a:pt x="135061" y="756293"/>
                  </a:lnTo>
                  <a:cubicBezTo>
                    <a:pt x="139600" y="757471"/>
                    <a:pt x="140032" y="764902"/>
                    <a:pt x="135748" y="767375"/>
                  </a:cubicBezTo>
                  <a:lnTo>
                    <a:pt x="89732" y="793943"/>
                  </a:lnTo>
                  <a:lnTo>
                    <a:pt x="349431" y="1243755"/>
                  </a:lnTo>
                  <a:cubicBezTo>
                    <a:pt x="385121" y="1305572"/>
                    <a:pt x="451416" y="1343938"/>
                    <a:pt x="522791" y="1344849"/>
                  </a:cubicBezTo>
                  <a:lnTo>
                    <a:pt x="1042502" y="1345660"/>
                  </a:lnTo>
                  <a:cubicBezTo>
                    <a:pt x="1113934" y="1346538"/>
                    <a:pt x="1181483" y="1307539"/>
                    <a:pt x="1216438" y="1245238"/>
                  </a:cubicBezTo>
                  <a:lnTo>
                    <a:pt x="1475591" y="794750"/>
                  </a:lnTo>
                  <a:cubicBezTo>
                    <a:pt x="1510489" y="732482"/>
                    <a:pt x="1510353" y="655919"/>
                    <a:pt x="1474663" y="594103"/>
                  </a:cubicBezTo>
                  <a:lnTo>
                    <a:pt x="1214964" y="144290"/>
                  </a:lnTo>
                  <a:cubicBezTo>
                    <a:pt x="1179310" y="82535"/>
                    <a:pt x="1113072" y="44136"/>
                    <a:pt x="1041662" y="43163"/>
                  </a:cubicBezTo>
                  <a:lnTo>
                    <a:pt x="521987" y="42414"/>
                  </a:lnTo>
                  <a:cubicBezTo>
                    <a:pt x="450519" y="41473"/>
                    <a:pt x="382970" y="80473"/>
                    <a:pt x="348051" y="142836"/>
                  </a:cubicBezTo>
                  <a:lnTo>
                    <a:pt x="58418" y="643461"/>
                  </a:lnTo>
                  <a:cubicBezTo>
                    <a:pt x="52319" y="652681"/>
                    <a:pt x="39155" y="656482"/>
                    <a:pt x="29843" y="650378"/>
                  </a:cubicBezTo>
                  <a:cubicBezTo>
                    <a:pt x="20554" y="644180"/>
                    <a:pt x="16832" y="631050"/>
                    <a:pt x="22953" y="621734"/>
                  </a:cubicBezTo>
                  <a:lnTo>
                    <a:pt x="312528" y="121143"/>
                  </a:lnTo>
                  <a:cubicBezTo>
                    <a:pt x="355676" y="46431"/>
                    <a:pt x="436132" y="-21"/>
                    <a:pt x="522351" y="1"/>
                  </a:cubicBezTo>
                  <a:close/>
                </a:path>
              </a:pathLst>
            </a:custGeom>
            <a:solidFill>
              <a:srgbClr val="0505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="" xmlns:a16="http://schemas.microsoft.com/office/drawing/2014/main" id="{0C6EF656-D072-4268-981B-420F9F94D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8436" y="2955871"/>
              <a:ext cx="852279" cy="75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15332" y="0"/>
                  </a:moveTo>
                  <a:lnTo>
                    <a:pt x="6130" y="0"/>
                  </a:lnTo>
                  <a:cubicBezTo>
                    <a:pt x="5579" y="0"/>
                    <a:pt x="5083" y="344"/>
                    <a:pt x="4808" y="875"/>
                  </a:cubicBezTo>
                  <a:lnTo>
                    <a:pt x="207" y="9940"/>
                  </a:lnTo>
                  <a:cubicBezTo>
                    <a:pt x="-69" y="10472"/>
                    <a:pt x="-69" y="11128"/>
                    <a:pt x="207" y="11660"/>
                  </a:cubicBezTo>
                  <a:lnTo>
                    <a:pt x="4808" y="20725"/>
                  </a:lnTo>
                  <a:cubicBezTo>
                    <a:pt x="5083" y="21256"/>
                    <a:pt x="5579" y="21600"/>
                    <a:pt x="6130" y="21600"/>
                  </a:cubicBezTo>
                  <a:lnTo>
                    <a:pt x="15332" y="21600"/>
                  </a:lnTo>
                  <a:cubicBezTo>
                    <a:pt x="15883" y="21600"/>
                    <a:pt x="16379" y="21256"/>
                    <a:pt x="16654" y="20725"/>
                  </a:cubicBezTo>
                  <a:lnTo>
                    <a:pt x="21255" y="11660"/>
                  </a:lnTo>
                  <a:cubicBezTo>
                    <a:pt x="21531" y="11128"/>
                    <a:pt x="21531" y="10472"/>
                    <a:pt x="21255" y="9940"/>
                  </a:cubicBezTo>
                  <a:lnTo>
                    <a:pt x="16654" y="875"/>
                  </a:lnTo>
                  <a:cubicBezTo>
                    <a:pt x="16379" y="344"/>
                    <a:pt x="15855" y="0"/>
                    <a:pt x="15332" y="0"/>
                  </a:cubicBezTo>
                  <a:close/>
                </a:path>
              </a:pathLst>
            </a:custGeom>
            <a:solidFill>
              <a:srgbClr val="7070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53">
              <a:extLst>
                <a:ext uri="{FF2B5EF4-FFF2-40B4-BE49-F238E27FC236}">
                  <a16:creationId xmlns="" xmlns:a16="http://schemas.microsoft.com/office/drawing/2014/main" id="{D3D1216A-94E8-4FB1-B5A8-DDEE0758470E}"/>
                </a:ext>
              </a:extLst>
            </p:cNvPr>
            <p:cNvSpPr/>
            <p:nvPr/>
          </p:nvSpPr>
          <p:spPr>
            <a:xfrm>
              <a:off x="6922407" y="2739532"/>
              <a:ext cx="2880000" cy="1262691"/>
            </a:xfrm>
            <a:custGeom>
              <a:avLst/>
              <a:gdLst>
                <a:gd name="connsiteX0" fmla="*/ 241754 w 2757389"/>
                <a:gd name="connsiteY0" fmla="*/ 0 h 616515"/>
                <a:gd name="connsiteX1" fmla="*/ 1314669 w 2757389"/>
                <a:gd name="connsiteY1" fmla="*/ 0 h 616515"/>
                <a:gd name="connsiteX2" fmla="*/ 1745283 w 2757389"/>
                <a:gd name="connsiteY2" fmla="*/ 0 h 616515"/>
                <a:gd name="connsiteX3" fmla="*/ 2757389 w 2757389"/>
                <a:gd name="connsiteY3" fmla="*/ 0 h 616515"/>
                <a:gd name="connsiteX4" fmla="*/ 2757389 w 2757389"/>
                <a:gd name="connsiteY4" fmla="*/ 616515 h 616515"/>
                <a:gd name="connsiteX5" fmla="*/ 1388632 w 2757389"/>
                <a:gd name="connsiteY5" fmla="*/ 616515 h 616515"/>
                <a:gd name="connsiteX6" fmla="*/ 872643 w 2757389"/>
                <a:gd name="connsiteY6" fmla="*/ 616515 h 616515"/>
                <a:gd name="connsiteX7" fmla="*/ 0 w 2757389"/>
                <a:gd name="connsiteY7" fmla="*/ 616515 h 616515"/>
                <a:gd name="connsiteX8" fmla="*/ 225110 w 2757389"/>
                <a:gd name="connsiteY8" fmla="*/ 225142 h 616515"/>
                <a:gd name="connsiteX9" fmla="*/ 259935 w 2757389"/>
                <a:gd name="connsiteY9" fmla="*/ 95189 h 616515"/>
                <a:gd name="connsiteX10" fmla="*/ 241754 w 2757389"/>
                <a:gd name="connsiteY10" fmla="*/ 0 h 6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7389" h="616515">
                  <a:moveTo>
                    <a:pt x="241754" y="0"/>
                  </a:moveTo>
                  <a:lnTo>
                    <a:pt x="1314669" y="0"/>
                  </a:lnTo>
                  <a:lnTo>
                    <a:pt x="1745283" y="0"/>
                  </a:lnTo>
                  <a:lnTo>
                    <a:pt x="2757389" y="0"/>
                  </a:lnTo>
                  <a:lnTo>
                    <a:pt x="2757389" y="616515"/>
                  </a:lnTo>
                  <a:lnTo>
                    <a:pt x="1388632" y="616515"/>
                  </a:lnTo>
                  <a:lnTo>
                    <a:pt x="872643" y="616515"/>
                  </a:lnTo>
                  <a:lnTo>
                    <a:pt x="0" y="616515"/>
                  </a:lnTo>
                  <a:lnTo>
                    <a:pt x="225110" y="225142"/>
                  </a:lnTo>
                  <a:cubicBezTo>
                    <a:pt x="247814" y="185869"/>
                    <a:pt x="259935" y="140543"/>
                    <a:pt x="259935" y="95189"/>
                  </a:cubicBezTo>
                  <a:cubicBezTo>
                    <a:pt x="259935" y="63478"/>
                    <a:pt x="253875" y="30227"/>
                    <a:pt x="241754" y="0"/>
                  </a:cubicBezTo>
                  <a:close/>
                </a:path>
              </a:pathLst>
            </a:custGeom>
            <a:solidFill>
              <a:srgbClr val="7070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24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550" kern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Les DUME - Document </a:t>
              </a:r>
              <a:r>
                <a:rPr lang="fr-FR" sz="155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Unique de Marché </a:t>
              </a:r>
              <a:r>
                <a:rPr lang="fr-FR" sz="1550" kern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Européen (équivalent </a:t>
              </a:r>
              <a:r>
                <a:rPr lang="fr-FR" sz="1550" kern="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des formulaires DC1 et </a:t>
              </a:r>
              <a:r>
                <a:rPr lang="fr-FR" sz="1550" kern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DC2)</a:t>
              </a:r>
              <a:endParaRPr lang="fr-FR" sz="1550" kern="0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" name="Picture 93" descr="Copie (2) de MCj0433949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461" y="1675051"/>
              <a:ext cx="396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632" y="1067580"/>
              <a:ext cx="324000" cy="324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461" y="3171871"/>
              <a:ext cx="324000" cy="324000"/>
            </a:xfrm>
            <a:prstGeom prst="rect">
              <a:avLst/>
            </a:prstGeom>
          </p:spPr>
        </p:pic>
        <p:sp>
          <p:nvSpPr>
            <p:cNvPr id="20" name="Figure">
              <a:extLst>
                <a:ext uri="{FF2B5EF4-FFF2-40B4-BE49-F238E27FC236}">
                  <a16:creationId xmlns="" xmlns:a16="http://schemas.microsoft.com/office/drawing/2014/main" id="{0C6EF656-D072-4268-981B-420F9F94D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5250" y="5334359"/>
              <a:ext cx="852279" cy="75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15332" y="0"/>
                  </a:moveTo>
                  <a:lnTo>
                    <a:pt x="6130" y="0"/>
                  </a:lnTo>
                  <a:cubicBezTo>
                    <a:pt x="5579" y="0"/>
                    <a:pt x="5083" y="344"/>
                    <a:pt x="4808" y="875"/>
                  </a:cubicBezTo>
                  <a:lnTo>
                    <a:pt x="207" y="9940"/>
                  </a:lnTo>
                  <a:cubicBezTo>
                    <a:pt x="-69" y="10472"/>
                    <a:pt x="-69" y="11128"/>
                    <a:pt x="207" y="11660"/>
                  </a:cubicBezTo>
                  <a:lnTo>
                    <a:pt x="4808" y="20725"/>
                  </a:lnTo>
                  <a:cubicBezTo>
                    <a:pt x="5083" y="21256"/>
                    <a:pt x="5579" y="21600"/>
                    <a:pt x="6130" y="21600"/>
                  </a:cubicBezTo>
                  <a:lnTo>
                    <a:pt x="15332" y="21600"/>
                  </a:lnTo>
                  <a:cubicBezTo>
                    <a:pt x="15883" y="21600"/>
                    <a:pt x="16379" y="21256"/>
                    <a:pt x="16654" y="20725"/>
                  </a:cubicBezTo>
                  <a:lnTo>
                    <a:pt x="21255" y="11660"/>
                  </a:lnTo>
                  <a:cubicBezTo>
                    <a:pt x="21531" y="11128"/>
                    <a:pt x="21531" y="10472"/>
                    <a:pt x="21255" y="9940"/>
                  </a:cubicBezTo>
                  <a:lnTo>
                    <a:pt x="16654" y="875"/>
                  </a:lnTo>
                  <a:cubicBezTo>
                    <a:pt x="16379" y="344"/>
                    <a:pt x="15855" y="0"/>
                    <a:pt x="15332" y="0"/>
                  </a:cubicBezTo>
                  <a:close/>
                </a:path>
              </a:pathLst>
            </a:custGeom>
            <a:solidFill>
              <a:srgbClr val="FFAD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ercle">
              <a:extLst>
                <a:ext uri="{FF2B5EF4-FFF2-40B4-BE49-F238E27FC236}">
                  <a16:creationId xmlns="" xmlns:a16="http://schemas.microsoft.com/office/drawing/2014/main" id="{2BFA79B9-4CB3-4BD8-AC0A-027D01B10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5309" y="4595947"/>
              <a:ext cx="576000" cy="576000"/>
            </a:xfrm>
            <a:prstGeom prst="ellipse">
              <a:avLst/>
            </a:prstGeom>
            <a:solidFill>
              <a:srgbClr val="013D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49">
              <a:extLst>
                <a:ext uri="{FF2B5EF4-FFF2-40B4-BE49-F238E27FC236}">
                  <a16:creationId xmlns="" xmlns:a16="http://schemas.microsoft.com/office/drawing/2014/main" id="{B96B0D0B-8BA9-4F94-820C-2528D990E831}"/>
                </a:ext>
              </a:extLst>
            </p:cNvPr>
            <p:cNvSpPr/>
            <p:nvPr/>
          </p:nvSpPr>
          <p:spPr>
            <a:xfrm>
              <a:off x="6922407" y="4506359"/>
              <a:ext cx="2880000" cy="720000"/>
            </a:xfrm>
            <a:custGeom>
              <a:avLst/>
              <a:gdLst>
                <a:gd name="connsiteX0" fmla="*/ 241754 w 2757389"/>
                <a:gd name="connsiteY0" fmla="*/ 0 h 616515"/>
                <a:gd name="connsiteX1" fmla="*/ 1314669 w 2757389"/>
                <a:gd name="connsiteY1" fmla="*/ 0 h 616515"/>
                <a:gd name="connsiteX2" fmla="*/ 1745283 w 2757389"/>
                <a:gd name="connsiteY2" fmla="*/ 0 h 616515"/>
                <a:gd name="connsiteX3" fmla="*/ 2757389 w 2757389"/>
                <a:gd name="connsiteY3" fmla="*/ 0 h 616515"/>
                <a:gd name="connsiteX4" fmla="*/ 2757389 w 2757389"/>
                <a:gd name="connsiteY4" fmla="*/ 616515 h 616515"/>
                <a:gd name="connsiteX5" fmla="*/ 1388632 w 2757389"/>
                <a:gd name="connsiteY5" fmla="*/ 616515 h 616515"/>
                <a:gd name="connsiteX6" fmla="*/ 872643 w 2757389"/>
                <a:gd name="connsiteY6" fmla="*/ 616515 h 616515"/>
                <a:gd name="connsiteX7" fmla="*/ 0 w 2757389"/>
                <a:gd name="connsiteY7" fmla="*/ 616515 h 616515"/>
                <a:gd name="connsiteX8" fmla="*/ 225110 w 2757389"/>
                <a:gd name="connsiteY8" fmla="*/ 225142 h 616515"/>
                <a:gd name="connsiteX9" fmla="*/ 259935 w 2757389"/>
                <a:gd name="connsiteY9" fmla="*/ 95189 h 616515"/>
                <a:gd name="connsiteX10" fmla="*/ 241754 w 2757389"/>
                <a:gd name="connsiteY10" fmla="*/ 0 h 6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7389" h="616515">
                  <a:moveTo>
                    <a:pt x="241754" y="0"/>
                  </a:moveTo>
                  <a:lnTo>
                    <a:pt x="1314669" y="0"/>
                  </a:lnTo>
                  <a:lnTo>
                    <a:pt x="1745283" y="0"/>
                  </a:lnTo>
                  <a:lnTo>
                    <a:pt x="2757389" y="0"/>
                  </a:lnTo>
                  <a:lnTo>
                    <a:pt x="2757389" y="616515"/>
                  </a:lnTo>
                  <a:lnTo>
                    <a:pt x="1388632" y="616515"/>
                  </a:lnTo>
                  <a:lnTo>
                    <a:pt x="872643" y="616515"/>
                  </a:lnTo>
                  <a:lnTo>
                    <a:pt x="0" y="616515"/>
                  </a:lnTo>
                  <a:lnTo>
                    <a:pt x="225110" y="225142"/>
                  </a:lnTo>
                  <a:cubicBezTo>
                    <a:pt x="247814" y="185869"/>
                    <a:pt x="259935" y="140543"/>
                    <a:pt x="259935" y="95189"/>
                  </a:cubicBezTo>
                  <a:cubicBezTo>
                    <a:pt x="259935" y="63478"/>
                    <a:pt x="253875" y="30227"/>
                    <a:pt x="241754" y="0"/>
                  </a:cubicBezTo>
                  <a:close/>
                </a:path>
              </a:pathLst>
            </a:custGeom>
            <a:solidFill>
              <a:srgbClr val="0291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24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5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Les avoirs</a:t>
              </a:r>
            </a:p>
          </p:txBody>
        </p:sp>
        <p:sp>
          <p:nvSpPr>
            <p:cNvPr id="23" name="Figure">
              <a:extLst>
                <a:ext uri="{FF2B5EF4-FFF2-40B4-BE49-F238E27FC236}">
                  <a16:creationId xmlns="" xmlns:a16="http://schemas.microsoft.com/office/drawing/2014/main" id="{19773EB4-2B90-4474-A5C7-A0E2954AF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685" y="3856080"/>
              <a:ext cx="852279" cy="75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6130" y="0"/>
                  </a:moveTo>
                  <a:lnTo>
                    <a:pt x="15332" y="0"/>
                  </a:lnTo>
                  <a:cubicBezTo>
                    <a:pt x="15883" y="0"/>
                    <a:pt x="16379" y="344"/>
                    <a:pt x="16654" y="875"/>
                  </a:cubicBezTo>
                  <a:lnTo>
                    <a:pt x="21255" y="9940"/>
                  </a:lnTo>
                  <a:cubicBezTo>
                    <a:pt x="21531" y="10472"/>
                    <a:pt x="21531" y="11128"/>
                    <a:pt x="21255" y="11660"/>
                  </a:cubicBezTo>
                  <a:lnTo>
                    <a:pt x="16654" y="20725"/>
                  </a:lnTo>
                  <a:cubicBezTo>
                    <a:pt x="16379" y="21256"/>
                    <a:pt x="15883" y="21600"/>
                    <a:pt x="15332" y="21600"/>
                  </a:cubicBezTo>
                  <a:lnTo>
                    <a:pt x="6130" y="21600"/>
                  </a:lnTo>
                  <a:cubicBezTo>
                    <a:pt x="5579" y="21600"/>
                    <a:pt x="5083" y="21256"/>
                    <a:pt x="4808" y="20725"/>
                  </a:cubicBezTo>
                  <a:lnTo>
                    <a:pt x="207" y="11660"/>
                  </a:lnTo>
                  <a:cubicBezTo>
                    <a:pt x="-69" y="11128"/>
                    <a:pt x="-69" y="10472"/>
                    <a:pt x="207" y="9940"/>
                  </a:cubicBezTo>
                  <a:lnTo>
                    <a:pt x="4808" y="875"/>
                  </a:lnTo>
                  <a:cubicBezTo>
                    <a:pt x="5083" y="344"/>
                    <a:pt x="5607" y="0"/>
                    <a:pt x="6130" y="0"/>
                  </a:cubicBezTo>
                  <a:close/>
                </a:path>
              </a:pathLst>
            </a:custGeom>
            <a:solidFill>
              <a:srgbClr val="00A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39">
              <a:extLst>
                <a:ext uri="{FF2B5EF4-FFF2-40B4-BE49-F238E27FC236}">
                  <a16:creationId xmlns="" xmlns:a16="http://schemas.microsoft.com/office/drawing/2014/main" id="{0B7B7D2E-2321-48F2-8DE4-0E6C4030A16F}"/>
                </a:ext>
              </a:extLst>
            </p:cNvPr>
            <p:cNvSpPr/>
            <p:nvPr/>
          </p:nvSpPr>
          <p:spPr>
            <a:xfrm>
              <a:off x="1593815" y="3749195"/>
              <a:ext cx="2520000" cy="1010432"/>
            </a:xfrm>
            <a:custGeom>
              <a:avLst/>
              <a:gdLst>
                <a:gd name="connsiteX0" fmla="*/ 0 w 2748850"/>
                <a:gd name="connsiteY0" fmla="*/ 0 h 618028"/>
                <a:gd name="connsiteX1" fmla="*/ 1003567 w 2748850"/>
                <a:gd name="connsiteY1" fmla="*/ 0 h 618028"/>
                <a:gd name="connsiteX2" fmla="*/ 1240850 w 2748850"/>
                <a:gd name="connsiteY2" fmla="*/ 0 h 618028"/>
                <a:gd name="connsiteX3" fmla="*/ 2507096 w 2748850"/>
                <a:gd name="connsiteY3" fmla="*/ 0 h 618028"/>
                <a:gd name="connsiteX4" fmla="*/ 2488916 w 2748850"/>
                <a:gd name="connsiteY4" fmla="*/ 96710 h 618028"/>
                <a:gd name="connsiteX5" fmla="*/ 2523741 w 2748850"/>
                <a:gd name="connsiteY5" fmla="*/ 226668 h 618028"/>
                <a:gd name="connsiteX6" fmla="*/ 2748850 w 2748850"/>
                <a:gd name="connsiteY6" fmla="*/ 618028 h 618028"/>
                <a:gd name="connsiteX7" fmla="*/ 1638217 w 2748850"/>
                <a:gd name="connsiteY7" fmla="*/ 618028 h 618028"/>
                <a:gd name="connsiteX8" fmla="*/ 1360219 w 2748850"/>
                <a:gd name="connsiteY8" fmla="*/ 618028 h 618028"/>
                <a:gd name="connsiteX9" fmla="*/ 0 w 2748850"/>
                <a:gd name="connsiteY9" fmla="*/ 618028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8850" h="618028">
                  <a:moveTo>
                    <a:pt x="0" y="0"/>
                  </a:moveTo>
                  <a:lnTo>
                    <a:pt x="1003567" y="0"/>
                  </a:lnTo>
                  <a:lnTo>
                    <a:pt x="1240850" y="0"/>
                  </a:lnTo>
                  <a:lnTo>
                    <a:pt x="2507096" y="0"/>
                  </a:lnTo>
                  <a:cubicBezTo>
                    <a:pt x="2494977" y="30215"/>
                    <a:pt x="2488916" y="63463"/>
                    <a:pt x="2488916" y="96710"/>
                  </a:cubicBezTo>
                  <a:cubicBezTo>
                    <a:pt x="2488916" y="142032"/>
                    <a:pt x="2501036" y="187383"/>
                    <a:pt x="2523741" y="226668"/>
                  </a:cubicBezTo>
                  <a:lnTo>
                    <a:pt x="2748850" y="618028"/>
                  </a:lnTo>
                  <a:lnTo>
                    <a:pt x="1638217" y="618028"/>
                  </a:lnTo>
                  <a:lnTo>
                    <a:pt x="1360219" y="618028"/>
                  </a:lnTo>
                  <a:lnTo>
                    <a:pt x="0" y="618028"/>
                  </a:lnTo>
                  <a:close/>
                </a:path>
              </a:pathLst>
            </a:custGeom>
            <a:solidFill>
              <a:srgbClr val="00A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3429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550" kern="0" dirty="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Les </a:t>
              </a:r>
              <a:r>
                <a:rPr lang="fr-FR" sz="1550" kern="0" dirty="0" smtClean="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mémoires </a:t>
              </a:r>
              <a:r>
                <a:rPr lang="fr-FR" sz="1550" kern="0" dirty="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de frais de justice (pour les prestataires de justice)</a:t>
              </a:r>
            </a:p>
          </p:txBody>
        </p:sp>
        <p:sp>
          <p:nvSpPr>
            <p:cNvPr id="26" name="Freeform: Shape 30">
              <a:extLst>
                <a:ext uri="{FF2B5EF4-FFF2-40B4-BE49-F238E27FC236}">
                  <a16:creationId xmlns="" xmlns:a16="http://schemas.microsoft.com/office/drawing/2014/main" id="{18A20E62-332A-46D4-94B4-F24435352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911" y="3750303"/>
              <a:ext cx="1084334" cy="972000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00A89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="" xmlns:a16="http://schemas.microsoft.com/office/drawing/2014/main" id="{BA09F7D5-F59D-4017-8806-AD4D68547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810" y="4398375"/>
              <a:ext cx="1082548" cy="972000"/>
            </a:xfrm>
            <a:custGeom>
              <a:avLst/>
              <a:gdLst>
                <a:gd name="connsiteX0" fmla="*/ 522351 w 1543389"/>
                <a:gd name="connsiteY0" fmla="*/ 1 h 1385784"/>
                <a:gd name="connsiteX1" fmla="*/ 1042120 w 1543389"/>
                <a:gd name="connsiteY1" fmla="*/ 779 h 1385784"/>
                <a:gd name="connsiteX2" fmla="*/ 1251533 w 1543389"/>
                <a:gd name="connsiteY2" fmla="*/ 121277 h 1385784"/>
                <a:gd name="connsiteX3" fmla="*/ 1511233 w 1543389"/>
                <a:gd name="connsiteY3" fmla="*/ 571090 h 1385784"/>
                <a:gd name="connsiteX4" fmla="*/ 1510881 w 1543389"/>
                <a:gd name="connsiteY4" fmla="*/ 812696 h 1385784"/>
                <a:gd name="connsiteX5" fmla="*/ 1251669 w 1543389"/>
                <a:gd name="connsiteY5" fmla="*/ 1263218 h 1385784"/>
                <a:gd name="connsiteX6" fmla="*/ 1042669 w 1543389"/>
                <a:gd name="connsiteY6" fmla="*/ 1385784 h 1385784"/>
                <a:gd name="connsiteX7" fmla="*/ 522958 w 1543389"/>
                <a:gd name="connsiteY7" fmla="*/ 1384973 h 1385784"/>
                <a:gd name="connsiteX8" fmla="*/ 313544 w 1543389"/>
                <a:gd name="connsiteY8" fmla="*/ 1264475 h 1385784"/>
                <a:gd name="connsiteX9" fmla="*/ 53845 w 1543389"/>
                <a:gd name="connsiteY9" fmla="*/ 814662 h 1385784"/>
                <a:gd name="connsiteX10" fmla="*/ 9276 w 1543389"/>
                <a:gd name="connsiteY10" fmla="*/ 840394 h 1385784"/>
                <a:gd name="connsiteX11" fmla="*/ 21 w 1543389"/>
                <a:gd name="connsiteY11" fmla="*/ 834258 h 1385784"/>
                <a:gd name="connsiteX12" fmla="*/ 13314 w 1543389"/>
                <a:gd name="connsiteY12" fmla="*/ 721201 h 1385784"/>
                <a:gd name="connsiteX13" fmla="*/ 30563 w 1543389"/>
                <a:gd name="connsiteY13" fmla="*/ 711243 h 1385784"/>
                <a:gd name="connsiteX14" fmla="*/ 135061 w 1543389"/>
                <a:gd name="connsiteY14" fmla="*/ 756293 h 1385784"/>
                <a:gd name="connsiteX15" fmla="*/ 135748 w 1543389"/>
                <a:gd name="connsiteY15" fmla="*/ 767375 h 1385784"/>
                <a:gd name="connsiteX16" fmla="*/ 89732 w 1543389"/>
                <a:gd name="connsiteY16" fmla="*/ 793943 h 1385784"/>
                <a:gd name="connsiteX17" fmla="*/ 349431 w 1543389"/>
                <a:gd name="connsiteY17" fmla="*/ 1243755 h 1385784"/>
                <a:gd name="connsiteX18" fmla="*/ 522791 w 1543389"/>
                <a:gd name="connsiteY18" fmla="*/ 1344849 h 1385784"/>
                <a:gd name="connsiteX19" fmla="*/ 1042502 w 1543389"/>
                <a:gd name="connsiteY19" fmla="*/ 1345660 h 1385784"/>
                <a:gd name="connsiteX20" fmla="*/ 1216438 w 1543389"/>
                <a:gd name="connsiteY20" fmla="*/ 1245238 h 1385784"/>
                <a:gd name="connsiteX21" fmla="*/ 1475591 w 1543389"/>
                <a:gd name="connsiteY21" fmla="*/ 794750 h 1385784"/>
                <a:gd name="connsiteX22" fmla="*/ 1474663 w 1543389"/>
                <a:gd name="connsiteY22" fmla="*/ 594103 h 1385784"/>
                <a:gd name="connsiteX23" fmla="*/ 1214964 w 1543389"/>
                <a:gd name="connsiteY23" fmla="*/ 144290 h 1385784"/>
                <a:gd name="connsiteX24" fmla="*/ 1041662 w 1543389"/>
                <a:gd name="connsiteY24" fmla="*/ 43163 h 1385784"/>
                <a:gd name="connsiteX25" fmla="*/ 521987 w 1543389"/>
                <a:gd name="connsiteY25" fmla="*/ 42414 h 1385784"/>
                <a:gd name="connsiteX26" fmla="*/ 348051 w 1543389"/>
                <a:gd name="connsiteY26" fmla="*/ 142836 h 1385784"/>
                <a:gd name="connsiteX27" fmla="*/ 58418 w 1543389"/>
                <a:gd name="connsiteY27" fmla="*/ 643461 h 1385784"/>
                <a:gd name="connsiteX28" fmla="*/ 29843 w 1543389"/>
                <a:gd name="connsiteY28" fmla="*/ 650378 h 1385784"/>
                <a:gd name="connsiteX29" fmla="*/ 22953 w 1543389"/>
                <a:gd name="connsiteY29" fmla="*/ 621734 h 1385784"/>
                <a:gd name="connsiteX30" fmla="*/ 312528 w 1543389"/>
                <a:gd name="connsiteY30" fmla="*/ 121143 h 1385784"/>
                <a:gd name="connsiteX31" fmla="*/ 522351 w 1543389"/>
                <a:gd name="connsiteY31" fmla="*/ 1 h 138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389" h="1385784">
                  <a:moveTo>
                    <a:pt x="522351" y="1"/>
                  </a:moveTo>
                  <a:lnTo>
                    <a:pt x="1042120" y="779"/>
                  </a:lnTo>
                  <a:cubicBezTo>
                    <a:pt x="1128339" y="801"/>
                    <a:pt x="1208405" y="46577"/>
                    <a:pt x="1251533" y="121277"/>
                  </a:cubicBezTo>
                  <a:lnTo>
                    <a:pt x="1511233" y="571090"/>
                  </a:lnTo>
                  <a:cubicBezTo>
                    <a:pt x="1554361" y="645790"/>
                    <a:pt x="1553971" y="738018"/>
                    <a:pt x="1510881" y="812696"/>
                  </a:cubicBezTo>
                  <a:lnTo>
                    <a:pt x="1251669" y="1263218"/>
                  </a:lnTo>
                  <a:cubicBezTo>
                    <a:pt x="1208579" y="1337896"/>
                    <a:pt x="1128123" y="1384348"/>
                    <a:pt x="1042669" y="1385784"/>
                  </a:cubicBezTo>
                  <a:lnTo>
                    <a:pt x="522958" y="1384973"/>
                  </a:lnTo>
                  <a:cubicBezTo>
                    <a:pt x="436739" y="1384951"/>
                    <a:pt x="356708" y="1339237"/>
                    <a:pt x="313544" y="1264475"/>
                  </a:cubicBezTo>
                  <a:lnTo>
                    <a:pt x="53845" y="814662"/>
                  </a:lnTo>
                  <a:lnTo>
                    <a:pt x="9276" y="840394"/>
                  </a:lnTo>
                  <a:cubicBezTo>
                    <a:pt x="4992" y="842867"/>
                    <a:pt x="-369" y="840264"/>
                    <a:pt x="21" y="834258"/>
                  </a:cubicBezTo>
                  <a:lnTo>
                    <a:pt x="13314" y="721201"/>
                  </a:lnTo>
                  <a:cubicBezTo>
                    <a:pt x="14271" y="712968"/>
                    <a:pt x="22896" y="707989"/>
                    <a:pt x="30563" y="711243"/>
                  </a:cubicBezTo>
                  <a:lnTo>
                    <a:pt x="135061" y="756293"/>
                  </a:lnTo>
                  <a:cubicBezTo>
                    <a:pt x="139600" y="757471"/>
                    <a:pt x="140032" y="764902"/>
                    <a:pt x="135748" y="767375"/>
                  </a:cubicBezTo>
                  <a:lnTo>
                    <a:pt x="89732" y="793943"/>
                  </a:lnTo>
                  <a:lnTo>
                    <a:pt x="349431" y="1243755"/>
                  </a:lnTo>
                  <a:cubicBezTo>
                    <a:pt x="385121" y="1305572"/>
                    <a:pt x="451416" y="1343938"/>
                    <a:pt x="522791" y="1344849"/>
                  </a:cubicBezTo>
                  <a:lnTo>
                    <a:pt x="1042502" y="1345660"/>
                  </a:lnTo>
                  <a:cubicBezTo>
                    <a:pt x="1113934" y="1346538"/>
                    <a:pt x="1181483" y="1307539"/>
                    <a:pt x="1216438" y="1245238"/>
                  </a:cubicBezTo>
                  <a:lnTo>
                    <a:pt x="1475591" y="794750"/>
                  </a:lnTo>
                  <a:cubicBezTo>
                    <a:pt x="1510489" y="732482"/>
                    <a:pt x="1510353" y="655919"/>
                    <a:pt x="1474663" y="594103"/>
                  </a:cubicBezTo>
                  <a:lnTo>
                    <a:pt x="1214964" y="144290"/>
                  </a:lnTo>
                  <a:cubicBezTo>
                    <a:pt x="1179310" y="82535"/>
                    <a:pt x="1113072" y="44136"/>
                    <a:pt x="1041662" y="43163"/>
                  </a:cubicBezTo>
                  <a:lnTo>
                    <a:pt x="521987" y="42414"/>
                  </a:lnTo>
                  <a:cubicBezTo>
                    <a:pt x="450519" y="41473"/>
                    <a:pt x="382970" y="80473"/>
                    <a:pt x="348051" y="142836"/>
                  </a:cubicBezTo>
                  <a:lnTo>
                    <a:pt x="58418" y="643461"/>
                  </a:lnTo>
                  <a:cubicBezTo>
                    <a:pt x="52319" y="652681"/>
                    <a:pt x="39155" y="656482"/>
                    <a:pt x="29843" y="650378"/>
                  </a:cubicBezTo>
                  <a:cubicBezTo>
                    <a:pt x="20554" y="644180"/>
                    <a:pt x="16832" y="631050"/>
                    <a:pt x="22953" y="621734"/>
                  </a:cubicBezTo>
                  <a:lnTo>
                    <a:pt x="312528" y="121143"/>
                  </a:lnTo>
                  <a:cubicBezTo>
                    <a:pt x="355676" y="46431"/>
                    <a:pt x="436132" y="-21"/>
                    <a:pt x="522351" y="1"/>
                  </a:cubicBezTo>
                  <a:close/>
                </a:path>
              </a:pathLst>
            </a:custGeom>
            <a:solidFill>
              <a:srgbClr val="013D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4" descr="C:\Users\sanjeevan.ledsumanan\Downloads\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774" y="4025245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2" descr="1255635742_invoi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461" y="471400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: Shape 25">
              <a:extLst>
                <a:ext uri="{FF2B5EF4-FFF2-40B4-BE49-F238E27FC236}">
                  <a16:creationId xmlns="" xmlns:a16="http://schemas.microsoft.com/office/drawing/2014/main" id="{D8997A1C-4D91-4899-B440-37E9D9346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913" y="2130015"/>
              <a:ext cx="1084334" cy="972000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B1DB1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igure">
              <a:extLst>
                <a:ext uri="{FF2B5EF4-FFF2-40B4-BE49-F238E27FC236}">
                  <a16:creationId xmlns="" xmlns:a16="http://schemas.microsoft.com/office/drawing/2014/main" id="{07AE7F5E-87FC-478B-9756-58EFC44E3C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686" y="2235790"/>
              <a:ext cx="852279" cy="75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6130" y="0"/>
                  </a:moveTo>
                  <a:lnTo>
                    <a:pt x="15332" y="0"/>
                  </a:lnTo>
                  <a:cubicBezTo>
                    <a:pt x="15883" y="0"/>
                    <a:pt x="16379" y="344"/>
                    <a:pt x="16654" y="875"/>
                  </a:cubicBezTo>
                  <a:lnTo>
                    <a:pt x="21255" y="9940"/>
                  </a:lnTo>
                  <a:cubicBezTo>
                    <a:pt x="21531" y="10472"/>
                    <a:pt x="21531" y="11128"/>
                    <a:pt x="21255" y="11660"/>
                  </a:cubicBezTo>
                  <a:lnTo>
                    <a:pt x="16654" y="20725"/>
                  </a:lnTo>
                  <a:cubicBezTo>
                    <a:pt x="16379" y="21256"/>
                    <a:pt x="15883" y="21600"/>
                    <a:pt x="15332" y="21600"/>
                  </a:cubicBezTo>
                  <a:lnTo>
                    <a:pt x="6130" y="21600"/>
                  </a:lnTo>
                  <a:cubicBezTo>
                    <a:pt x="5579" y="21600"/>
                    <a:pt x="5083" y="21256"/>
                    <a:pt x="4808" y="20725"/>
                  </a:cubicBezTo>
                  <a:lnTo>
                    <a:pt x="207" y="11660"/>
                  </a:lnTo>
                  <a:cubicBezTo>
                    <a:pt x="-69" y="11128"/>
                    <a:pt x="-69" y="10472"/>
                    <a:pt x="207" y="9940"/>
                  </a:cubicBezTo>
                  <a:lnTo>
                    <a:pt x="4808" y="875"/>
                  </a:lnTo>
                  <a:cubicBezTo>
                    <a:pt x="5083" y="344"/>
                    <a:pt x="5607" y="0"/>
                    <a:pt x="6130" y="0"/>
                  </a:cubicBezTo>
                  <a:close/>
                </a:path>
              </a:pathLst>
            </a:custGeom>
            <a:solidFill>
              <a:srgbClr val="B1DB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46">
              <a:extLst>
                <a:ext uri="{FF2B5EF4-FFF2-40B4-BE49-F238E27FC236}">
                  <a16:creationId xmlns="" xmlns:a16="http://schemas.microsoft.com/office/drawing/2014/main" id="{E1689AF9-41AE-488F-84BC-A016FF4CFE0A}"/>
                </a:ext>
              </a:extLst>
            </p:cNvPr>
            <p:cNvSpPr/>
            <p:nvPr/>
          </p:nvSpPr>
          <p:spPr>
            <a:xfrm>
              <a:off x="1593815" y="2202102"/>
              <a:ext cx="2520000" cy="859184"/>
            </a:xfrm>
            <a:custGeom>
              <a:avLst/>
              <a:gdLst>
                <a:gd name="connsiteX0" fmla="*/ 0 w 2748851"/>
                <a:gd name="connsiteY0" fmla="*/ 0 h 618028"/>
                <a:gd name="connsiteX1" fmla="*/ 1003568 w 2748851"/>
                <a:gd name="connsiteY1" fmla="*/ 0 h 618028"/>
                <a:gd name="connsiteX2" fmla="*/ 1240851 w 2748851"/>
                <a:gd name="connsiteY2" fmla="*/ 0 h 618028"/>
                <a:gd name="connsiteX3" fmla="*/ 2507097 w 2748851"/>
                <a:gd name="connsiteY3" fmla="*/ 0 h 618028"/>
                <a:gd name="connsiteX4" fmla="*/ 2488917 w 2748851"/>
                <a:gd name="connsiteY4" fmla="*/ 96710 h 618028"/>
                <a:gd name="connsiteX5" fmla="*/ 2523742 w 2748851"/>
                <a:gd name="connsiteY5" fmla="*/ 226668 h 618028"/>
                <a:gd name="connsiteX6" fmla="*/ 2748851 w 2748851"/>
                <a:gd name="connsiteY6" fmla="*/ 618028 h 618028"/>
                <a:gd name="connsiteX7" fmla="*/ 1638218 w 2748851"/>
                <a:gd name="connsiteY7" fmla="*/ 618028 h 618028"/>
                <a:gd name="connsiteX8" fmla="*/ 1360220 w 2748851"/>
                <a:gd name="connsiteY8" fmla="*/ 618028 h 618028"/>
                <a:gd name="connsiteX9" fmla="*/ 0 w 2748851"/>
                <a:gd name="connsiteY9" fmla="*/ 618028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8851" h="618028">
                  <a:moveTo>
                    <a:pt x="0" y="0"/>
                  </a:moveTo>
                  <a:lnTo>
                    <a:pt x="1003568" y="0"/>
                  </a:lnTo>
                  <a:lnTo>
                    <a:pt x="1240851" y="0"/>
                  </a:lnTo>
                  <a:lnTo>
                    <a:pt x="2507097" y="0"/>
                  </a:lnTo>
                  <a:cubicBezTo>
                    <a:pt x="2494978" y="30215"/>
                    <a:pt x="2488917" y="63463"/>
                    <a:pt x="2488917" y="96710"/>
                  </a:cubicBezTo>
                  <a:cubicBezTo>
                    <a:pt x="2488917" y="142032"/>
                    <a:pt x="2501037" y="187383"/>
                    <a:pt x="2523742" y="226668"/>
                  </a:cubicBezTo>
                  <a:lnTo>
                    <a:pt x="2748851" y="618028"/>
                  </a:lnTo>
                  <a:lnTo>
                    <a:pt x="1638218" y="618028"/>
                  </a:lnTo>
                  <a:lnTo>
                    <a:pt x="1360220" y="618028"/>
                  </a:lnTo>
                  <a:lnTo>
                    <a:pt x="0" y="618028"/>
                  </a:lnTo>
                  <a:close/>
                </a:path>
              </a:pathLst>
            </a:custGeom>
            <a:solidFill>
              <a:srgbClr val="CDE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3429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550" kern="0" dirty="0">
                  <a:solidFill>
                    <a:srgbClr val="B1DB15">
                      <a:lumMod val="50000"/>
                    </a:srgbClr>
                  </a:solidFill>
                  <a:latin typeface="+mn-lt"/>
                  <a:ea typeface="+mn-ea"/>
                  <a:cs typeface="+mn-cs"/>
                </a:rPr>
                <a:t>Les factures émises par un cotraitant ou un sous-traitant 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217" y="2435053"/>
              <a:ext cx="360000" cy="360000"/>
            </a:xfrm>
            <a:prstGeom prst="rect">
              <a:avLst/>
            </a:prstGeom>
          </p:spPr>
        </p:pic>
        <p:sp>
          <p:nvSpPr>
            <p:cNvPr id="34" name="Freeform: Shape 30">
              <a:extLst>
                <a:ext uri="{FF2B5EF4-FFF2-40B4-BE49-F238E27FC236}">
                  <a16:creationId xmlns="" xmlns:a16="http://schemas.microsoft.com/office/drawing/2014/main" id="{18A20E62-332A-46D4-94B4-F24435352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7641" y="5226359"/>
              <a:ext cx="1084334" cy="972000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FE7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9">
              <a:extLst>
                <a:ext uri="{FF2B5EF4-FFF2-40B4-BE49-F238E27FC236}">
                  <a16:creationId xmlns="" xmlns:a16="http://schemas.microsoft.com/office/drawing/2014/main" id="{0B7B7D2E-2321-48F2-8DE4-0E6C4030A16F}"/>
                </a:ext>
              </a:extLst>
            </p:cNvPr>
            <p:cNvSpPr/>
            <p:nvPr/>
          </p:nvSpPr>
          <p:spPr>
            <a:xfrm>
              <a:off x="1593815" y="5226359"/>
              <a:ext cx="2520000" cy="1008032"/>
            </a:xfrm>
            <a:custGeom>
              <a:avLst/>
              <a:gdLst>
                <a:gd name="connsiteX0" fmla="*/ 0 w 2748850"/>
                <a:gd name="connsiteY0" fmla="*/ 0 h 618028"/>
                <a:gd name="connsiteX1" fmla="*/ 1003567 w 2748850"/>
                <a:gd name="connsiteY1" fmla="*/ 0 h 618028"/>
                <a:gd name="connsiteX2" fmla="*/ 1240850 w 2748850"/>
                <a:gd name="connsiteY2" fmla="*/ 0 h 618028"/>
                <a:gd name="connsiteX3" fmla="*/ 2507096 w 2748850"/>
                <a:gd name="connsiteY3" fmla="*/ 0 h 618028"/>
                <a:gd name="connsiteX4" fmla="*/ 2488916 w 2748850"/>
                <a:gd name="connsiteY4" fmla="*/ 96710 h 618028"/>
                <a:gd name="connsiteX5" fmla="*/ 2523741 w 2748850"/>
                <a:gd name="connsiteY5" fmla="*/ 226668 h 618028"/>
                <a:gd name="connsiteX6" fmla="*/ 2748850 w 2748850"/>
                <a:gd name="connsiteY6" fmla="*/ 618028 h 618028"/>
                <a:gd name="connsiteX7" fmla="*/ 1638217 w 2748850"/>
                <a:gd name="connsiteY7" fmla="*/ 618028 h 618028"/>
                <a:gd name="connsiteX8" fmla="*/ 1360219 w 2748850"/>
                <a:gd name="connsiteY8" fmla="*/ 618028 h 618028"/>
                <a:gd name="connsiteX9" fmla="*/ 0 w 2748850"/>
                <a:gd name="connsiteY9" fmla="*/ 618028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8850" h="618028">
                  <a:moveTo>
                    <a:pt x="0" y="0"/>
                  </a:moveTo>
                  <a:lnTo>
                    <a:pt x="1003567" y="0"/>
                  </a:lnTo>
                  <a:lnTo>
                    <a:pt x="1240850" y="0"/>
                  </a:lnTo>
                  <a:lnTo>
                    <a:pt x="2507096" y="0"/>
                  </a:lnTo>
                  <a:cubicBezTo>
                    <a:pt x="2494977" y="30215"/>
                    <a:pt x="2488916" y="63463"/>
                    <a:pt x="2488916" y="96710"/>
                  </a:cubicBezTo>
                  <a:cubicBezTo>
                    <a:pt x="2488916" y="142032"/>
                    <a:pt x="2501036" y="187383"/>
                    <a:pt x="2523741" y="226668"/>
                  </a:cubicBezTo>
                  <a:lnTo>
                    <a:pt x="2748850" y="618028"/>
                  </a:lnTo>
                  <a:lnTo>
                    <a:pt x="1638217" y="618028"/>
                  </a:lnTo>
                  <a:lnTo>
                    <a:pt x="1360219" y="618028"/>
                  </a:lnTo>
                  <a:lnTo>
                    <a:pt x="0" y="618028"/>
                  </a:lnTo>
                  <a:close/>
                </a:path>
              </a:pathLst>
            </a:custGeom>
            <a:solidFill>
              <a:srgbClr val="FFAD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3429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Les demandes de </a:t>
              </a:r>
              <a:r>
                <a:rPr lang="fr-FR" sz="1400" kern="0" dirty="0" smtClean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remboursement des carburants (pour </a:t>
              </a:r>
              <a:r>
                <a:rPr lang="fr-FR" sz="1400" kern="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les exploitants agricoles)</a:t>
              </a: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848" y="5550431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05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4"/>
            <a:ext cx="6997600" cy="404664"/>
          </a:xfrm>
        </p:spPr>
        <p:txBody>
          <a:bodyPr/>
          <a:lstStyle/>
          <a:p>
            <a:r>
              <a:rPr lang="fr-FR" sz="2000" dirty="0" smtClean="0"/>
              <a:t>Quels documents doivent être transmis ? </a:t>
            </a:r>
            <a:endParaRPr lang="fr-FR" sz="20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2362247" y="2107860"/>
            <a:ext cx="4885119" cy="3783809"/>
            <a:chOff x="2339752" y="1484784"/>
            <a:chExt cx="5021529" cy="4244350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07904" y="1484784"/>
              <a:ext cx="2160240" cy="216024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772816"/>
              <a:ext cx="2376264" cy="2376264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27784" y="2996952"/>
              <a:ext cx="2732182" cy="2732182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267252" y="2492896"/>
              <a:ext cx="3094029" cy="3094029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791580" y="1484784"/>
            <a:ext cx="1836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fr-FR" sz="1600" dirty="0">
                <a:solidFill>
                  <a:srgbClr val="469E5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Sécurisation </a:t>
            </a:r>
            <a:r>
              <a:rPr lang="fr-FR" sz="1600" dirty="0" smtClean="0">
                <a:solidFill>
                  <a:srgbClr val="469E5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l’acheminement </a:t>
            </a:r>
            <a:r>
              <a:rPr lang="fr-FR" sz="1600" dirty="0">
                <a:solidFill>
                  <a:srgbClr val="469E5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documents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0395" y="4721552"/>
            <a:ext cx="2137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fr-FR" sz="1600" dirty="0" smtClean="0">
                <a:solidFill>
                  <a:srgbClr val="7E4C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Traçabilité </a:t>
            </a:r>
            <a:r>
              <a:rPr lang="fr-FR" sz="1600" dirty="0">
                <a:solidFill>
                  <a:srgbClr val="7E4C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accrue et réduction des délais de traitement</a:t>
            </a: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endParaRPr lang="fr-FR" sz="1600" dirty="0">
              <a:solidFill>
                <a:srgbClr val="1679A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67988" y="4219205"/>
            <a:ext cx="2052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fr-FR" sz="1600" dirty="0">
                <a:solidFill>
                  <a:srgbClr val="FB5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Fluidité des échanges entre les fournisseurs et les clients publics</a:t>
            </a: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endParaRPr lang="fr-FR" sz="1600" dirty="0">
              <a:solidFill>
                <a:srgbClr val="1679A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72683" y="1348252"/>
            <a:ext cx="1622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fr-FR" sz="1600" dirty="0">
                <a:solidFill>
                  <a:srgbClr val="1679A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Archivage assuré par la </a:t>
            </a:r>
            <a:r>
              <a:rPr lang="fr-FR" sz="1600" dirty="0" smtClean="0">
                <a:solidFill>
                  <a:srgbClr val="1679A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endParaRPr lang="fr-FR" sz="1600" dirty="0">
              <a:solidFill>
                <a:srgbClr val="1679A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Connecteur droit 49"/>
          <p:cNvCxnSpPr/>
          <p:nvPr/>
        </p:nvCxnSpPr>
        <p:spPr bwMode="auto">
          <a:xfrm>
            <a:off x="5742375" y="1988840"/>
            <a:ext cx="1337464" cy="0"/>
          </a:xfrm>
          <a:prstGeom prst="line">
            <a:avLst/>
          </a:prstGeom>
          <a:solidFill>
            <a:srgbClr val="C4DBDA"/>
          </a:solidFill>
          <a:ln w="38100" cap="flat" cmpd="sng" algn="ctr">
            <a:solidFill>
              <a:srgbClr val="1679A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eur droit 50"/>
          <p:cNvCxnSpPr/>
          <p:nvPr/>
        </p:nvCxnSpPr>
        <p:spPr bwMode="auto">
          <a:xfrm>
            <a:off x="6732240" y="5157192"/>
            <a:ext cx="1800200" cy="0"/>
          </a:xfrm>
          <a:prstGeom prst="line">
            <a:avLst/>
          </a:prstGeom>
          <a:solidFill>
            <a:srgbClr val="C4DBDA"/>
          </a:solidFill>
          <a:ln w="38100" cap="flat" cmpd="sng" algn="ctr">
            <a:solidFill>
              <a:srgbClr val="FB5B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Connecteur droit 51"/>
          <p:cNvCxnSpPr/>
          <p:nvPr/>
        </p:nvCxnSpPr>
        <p:spPr bwMode="auto">
          <a:xfrm flipV="1">
            <a:off x="1403648" y="4636673"/>
            <a:ext cx="1285300" cy="16463"/>
          </a:xfrm>
          <a:prstGeom prst="line">
            <a:avLst/>
          </a:prstGeom>
          <a:solidFill>
            <a:srgbClr val="C4DBDA"/>
          </a:solidFill>
          <a:ln w="38100" cap="flat" cmpd="sng" algn="ctr">
            <a:solidFill>
              <a:srgbClr val="7E4C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onnecteur droit 53"/>
          <p:cNvCxnSpPr/>
          <p:nvPr/>
        </p:nvCxnSpPr>
        <p:spPr bwMode="auto">
          <a:xfrm>
            <a:off x="1040950" y="2388580"/>
            <a:ext cx="1337464" cy="0"/>
          </a:xfrm>
          <a:prstGeom prst="line">
            <a:avLst/>
          </a:prstGeom>
          <a:solidFill>
            <a:srgbClr val="C4DBDA"/>
          </a:solidFill>
          <a:ln w="38100" cap="flat" cmpd="sng" algn="ctr">
            <a:solidFill>
              <a:srgbClr val="469E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54"/>
          <p:cNvCxnSpPr/>
          <p:nvPr/>
        </p:nvCxnSpPr>
        <p:spPr bwMode="auto">
          <a:xfrm>
            <a:off x="1709682" y="2388580"/>
            <a:ext cx="1034677" cy="385307"/>
          </a:xfrm>
          <a:prstGeom prst="line">
            <a:avLst/>
          </a:prstGeom>
          <a:solidFill>
            <a:srgbClr val="C4DBDA"/>
          </a:solidFill>
          <a:ln w="38100" cap="flat" cmpd="sng" algn="ctr">
            <a:solidFill>
              <a:srgbClr val="469E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61"/>
          <p:cNvCxnSpPr/>
          <p:nvPr/>
        </p:nvCxnSpPr>
        <p:spPr bwMode="auto">
          <a:xfrm flipV="1">
            <a:off x="5739409" y="1979160"/>
            <a:ext cx="773360" cy="513736"/>
          </a:xfrm>
          <a:prstGeom prst="line">
            <a:avLst/>
          </a:prstGeom>
          <a:solidFill>
            <a:srgbClr val="C4DBDA"/>
          </a:solidFill>
          <a:ln w="38100" cap="flat" cmpd="sng" algn="ctr">
            <a:solidFill>
              <a:srgbClr val="1679A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034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50687123-24A0-4B12-99ED-FB02C4FEB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AC194F74-C6CF-45DE-B85E-CDBC2A09400D" descr="3DD01CBB-7FA0-4D0F-A2B5-B5B75AFCDCDE">
            <a:extLst>
              <a:ext uri="{FF2B5EF4-FFF2-40B4-BE49-F238E27FC236}">
                <a16:creationId xmlns="" xmlns:a16="http://schemas.microsoft.com/office/drawing/2014/main" id="{3E0935BC-D403-4068-8A80-751D4F88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62" y="-10822"/>
            <a:ext cx="9926262" cy="68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="" xmlns:a16="http://schemas.microsoft.com/office/drawing/2014/main" id="{98C44382-66C8-4358-B1E9-A808A1A7575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483768" y="4725144"/>
            <a:ext cx="6660232" cy="1008112"/>
          </a:xfrm>
        </p:spPr>
        <p:txBody>
          <a:bodyPr/>
          <a:lstStyle/>
          <a:p>
            <a:r>
              <a:rPr lang="fr-FR" sz="2400" dirty="0" smtClean="0"/>
              <a:t>Comment utiliser Chorus Pro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9717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4" y="116632"/>
            <a:ext cx="1762176" cy="6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9A4B5-D18B-4BBC-A8B9-1272D26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216023"/>
            <a:ext cx="7169246" cy="5273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000" dirty="0"/>
              <a:t>Où trouver l’information relative à  Chorus Pro ? </a:t>
            </a:r>
          </a:p>
        </p:txBody>
      </p:sp>
      <p:sp>
        <p:nvSpPr>
          <p:cNvPr id="37" name="Espace réservé du contenu 1"/>
          <p:cNvSpPr txBox="1">
            <a:spLocks/>
          </p:cNvSpPr>
          <p:nvPr/>
        </p:nvSpPr>
        <p:spPr>
          <a:xfrm>
            <a:off x="166688" y="418356"/>
            <a:ext cx="8769609" cy="4885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defRPr sz="14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3971"/>
              </a:buClr>
              <a:buChar char="»"/>
              <a:defRPr sz="13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427978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endParaRPr lang="fr-FR" altLang="fr-FR" sz="1400" b="1" kern="0" dirty="0" smtClean="0">
              <a:solidFill>
                <a:srgbClr val="006C98"/>
              </a:solidFill>
            </a:endParaRPr>
          </a:p>
          <a:p>
            <a:pPr marL="0" indent="0" algn="ctr">
              <a:buNone/>
              <a:defRPr/>
            </a:pPr>
            <a:endParaRPr lang="fr-FR" altLang="fr-FR" sz="1400" b="1" kern="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b="1" kern="0" dirty="0" smtClean="0">
              <a:solidFill>
                <a:srgbClr val="006C98"/>
              </a:solidFill>
            </a:endParaRPr>
          </a:p>
          <a:p>
            <a:r>
              <a:rPr lang="fr-FR" sz="1400" dirty="0" smtClean="0"/>
              <a:t>Le site Communauté </a:t>
            </a:r>
            <a:r>
              <a:rPr lang="fr-FR" sz="1400" dirty="0"/>
              <a:t>Chorus Pro </a:t>
            </a:r>
            <a:r>
              <a:rPr lang="fr-FR" sz="1400" dirty="0" smtClean="0"/>
              <a:t>regroupe toutes </a:t>
            </a:r>
            <a:r>
              <a:rPr lang="fr-FR" sz="1400" dirty="0"/>
              <a:t>les informations nécessaires </a:t>
            </a:r>
            <a:r>
              <a:rPr lang="fr-FR" sz="1400" dirty="0" smtClean="0"/>
              <a:t>à </a:t>
            </a:r>
            <a:r>
              <a:rPr lang="fr-FR" sz="1400" dirty="0"/>
              <a:t>la prise en main et l’utilisation de Chorus </a:t>
            </a:r>
            <a:r>
              <a:rPr lang="fr-FR" sz="1400" dirty="0" smtClean="0"/>
              <a:t>Pro. Il est accessible via le lien ci-après :  </a:t>
            </a: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  <a:hlinkClick r:id="rId3"/>
              </a:rPr>
              <a:t>Communauté Chorus Pro </a:t>
            </a:r>
            <a:endParaRPr lang="fr-FR" sz="1400" b="1" dirty="0"/>
          </a:p>
          <a:p>
            <a:pPr marL="0" indent="0">
              <a:buNone/>
            </a:pPr>
            <a:r>
              <a:rPr lang="fr-FR" sz="1400" dirty="0" smtClean="0"/>
              <a:t>Vous </a:t>
            </a:r>
            <a:r>
              <a:rPr lang="fr-FR" sz="1400" dirty="0"/>
              <a:t>y retrouverez : </a:t>
            </a:r>
          </a:p>
          <a:p>
            <a:r>
              <a:rPr lang="fr-FR" sz="1400" dirty="0"/>
              <a:t>La </a:t>
            </a:r>
            <a:r>
              <a:rPr lang="fr-FR" sz="1400" dirty="0" smtClean="0"/>
              <a:t>documentation relative à la règlementation</a:t>
            </a:r>
          </a:p>
          <a:p>
            <a:r>
              <a:rPr lang="fr-FR" sz="1400" dirty="0" smtClean="0"/>
              <a:t>La documentation technique</a:t>
            </a:r>
          </a:p>
          <a:p>
            <a:r>
              <a:rPr lang="fr-FR" sz="1400" dirty="0" smtClean="0"/>
              <a:t>documentation utilisateur, les tutoriels (vidéos) et les fiches pratiques</a:t>
            </a:r>
            <a:endParaRPr lang="fr-FR" sz="1400" dirty="0"/>
          </a:p>
          <a:p>
            <a:r>
              <a:rPr lang="fr-FR" sz="1400" dirty="0" smtClean="0"/>
              <a:t>Les </a:t>
            </a:r>
            <a:r>
              <a:rPr lang="fr-FR" sz="1400" dirty="0"/>
              <a:t>formulaires d’inscription aux accompagnements et formations en </a:t>
            </a:r>
            <a:r>
              <a:rPr lang="fr-FR" sz="1400" dirty="0" smtClean="0"/>
              <a:t>ligne</a:t>
            </a:r>
            <a:endParaRPr lang="fr-FR" sz="1400" dirty="0"/>
          </a:p>
          <a:p>
            <a:pPr marL="0" indent="0" algn="just">
              <a:buNone/>
              <a:defRPr/>
            </a:pPr>
            <a:endParaRPr lang="fr-FR" altLang="fr-FR" sz="1400" kern="0" dirty="0" smtClean="0">
              <a:solidFill>
                <a:srgbClr val="006C98"/>
              </a:solidFill>
            </a:endParaRPr>
          </a:p>
          <a:p>
            <a:pPr marL="0" indent="0" algn="just">
              <a:buNone/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marL="342900" lvl="1" indent="-342900" algn="just">
              <a:buFont typeface="Wingdings 3" pitchFamily="18" charset="2"/>
              <a:buChar char="}"/>
              <a:defRPr/>
            </a:pPr>
            <a:endParaRPr lang="fr-FR" sz="1400" dirty="0">
              <a:solidFill>
                <a:srgbClr val="006C98"/>
              </a:solidFill>
            </a:endParaRPr>
          </a:p>
          <a:p>
            <a:pPr algn="just">
              <a:defRPr/>
            </a:pPr>
            <a:endParaRPr lang="fr-FR" altLang="fr-FR" sz="1400" kern="0" dirty="0">
              <a:solidFill>
                <a:srgbClr val="006C98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t="9469" r="50561" b="4081"/>
          <a:stretch/>
        </p:blipFill>
        <p:spPr>
          <a:xfrm>
            <a:off x="3563888" y="3882624"/>
            <a:ext cx="5200948" cy="28420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4437112"/>
            <a:ext cx="2952328" cy="1938992"/>
          </a:xfrm>
          <a:prstGeom prst="rect">
            <a:avLst/>
          </a:prstGeom>
          <a:solidFill>
            <a:srgbClr val="006C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Afin de suivre l’actualité de Chorus Pro, abonnez vous à la Newsletter </a:t>
            </a:r>
            <a:r>
              <a:rPr lang="fr-FR" dirty="0" smtClean="0">
                <a:solidFill>
                  <a:schemeClr val="bg1"/>
                </a:solidFill>
                <a:hlinkClick r:id="rId3"/>
              </a:rPr>
              <a:t>ici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22031"/>
      </p:ext>
    </p:extLst>
  </p:cSld>
  <p:clrMapOvr>
    <a:masterClrMapping/>
  </p:clrMapOvr>
</p:sld>
</file>

<file path=ppt/theme/theme1.xml><?xml version="1.0" encoding="utf-8"?>
<a:theme xmlns:a="http://schemas.openxmlformats.org/drawingml/2006/main" name="Chorus CAN">
  <a:themeElements>
    <a:clrScheme name="Personnalisée 7">
      <a:dk1>
        <a:srgbClr val="284F92"/>
      </a:dk1>
      <a:lt1>
        <a:srgbClr val="FFFFFF"/>
      </a:lt1>
      <a:dk2>
        <a:srgbClr val="533679"/>
      </a:dk2>
      <a:lt2>
        <a:srgbClr val="000000"/>
      </a:lt2>
      <a:accent1>
        <a:srgbClr val="868CAD"/>
      </a:accent1>
      <a:accent2>
        <a:srgbClr val="3B8821"/>
      </a:accent2>
      <a:accent3>
        <a:srgbClr val="FFFFFF"/>
      </a:accent3>
      <a:accent4>
        <a:srgbClr val="544266"/>
      </a:accent4>
      <a:accent5>
        <a:srgbClr val="C4D3D0"/>
      </a:accent5>
      <a:accent6>
        <a:srgbClr val="8AC94B"/>
      </a:accent6>
      <a:hlink>
        <a:srgbClr val="6693FF"/>
      </a:hlink>
      <a:folHlink>
        <a:srgbClr val="FF675F"/>
      </a:folHlink>
    </a:clrScheme>
    <a:fontScheme name="AIFE-Chorus-AFAQ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4DBDA"/>
        </a:solidFill>
        <a:ln w="38100" cap="flat" cmpd="sng" algn="ctr">
          <a:solidFill>
            <a:srgbClr val="427978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4DBDA"/>
        </a:solidFill>
        <a:ln w="38100" cap="flat" cmpd="sng" algn="ctr">
          <a:solidFill>
            <a:srgbClr val="427978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FE-Chorus-AFAQ 1">
        <a:dk1>
          <a:srgbClr val="427978"/>
        </a:dk1>
        <a:lt1>
          <a:srgbClr val="FFFFFF"/>
        </a:lt1>
        <a:dk2>
          <a:srgbClr val="427978"/>
        </a:dk2>
        <a:lt2>
          <a:srgbClr val="000000"/>
        </a:lt2>
        <a:accent1>
          <a:srgbClr val="8AADA6"/>
        </a:accent1>
        <a:accent2>
          <a:srgbClr val="DE6751"/>
        </a:accent2>
        <a:accent3>
          <a:srgbClr val="FFFFFF"/>
        </a:accent3>
        <a:accent4>
          <a:srgbClr val="376665"/>
        </a:accent4>
        <a:accent5>
          <a:srgbClr val="C4D3D0"/>
        </a:accent5>
        <a:accent6>
          <a:srgbClr val="C95D49"/>
        </a:accent6>
        <a:hlink>
          <a:srgbClr val="FF99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Chorus CAN</Template>
  <TotalTime>103033</TotalTime>
  <Words>1328</Words>
  <Application>Microsoft Office PowerPoint</Application>
  <PresentationFormat>Affichage à l'écran (4:3)</PresentationFormat>
  <Paragraphs>280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Lucida Bright</vt:lpstr>
      <vt:lpstr>Source Sans Pro Light</vt:lpstr>
      <vt:lpstr>Times New Roman</vt:lpstr>
      <vt:lpstr>Verdana</vt:lpstr>
      <vt:lpstr>Wingdings</vt:lpstr>
      <vt:lpstr>Wingdings 3</vt:lpstr>
      <vt:lpstr>ヒラギノ角ゴ Pro W3</vt:lpstr>
      <vt:lpstr>Chorus CAN</vt:lpstr>
      <vt:lpstr>Microentreprises </vt:lpstr>
      <vt:lpstr>Sommaire</vt:lpstr>
      <vt:lpstr>La mise en place de Chorus PRO</vt:lpstr>
      <vt:lpstr>L’obligation de dématérialisation : Origine de Chorus Pro </vt:lpstr>
      <vt:lpstr>Chorus Pro : Le portail unique de dématérialisation</vt:lpstr>
      <vt:lpstr>Quels documents doivent être transmis ? </vt:lpstr>
      <vt:lpstr>Quels documents doivent être transmis ? </vt:lpstr>
      <vt:lpstr>Comment utiliser Chorus Pro ?</vt:lpstr>
      <vt:lpstr>Où trouver l’information relative à  Chorus Pro ? </vt:lpstr>
      <vt:lpstr>Comment créer un compte ? </vt:lpstr>
      <vt:lpstr>Présentation PowerPoint</vt:lpstr>
      <vt:lpstr>Comment suivre le traitement de vos factures ? </vt:lpstr>
      <vt:lpstr>Comment contacter le support technique ou votre client public ? </vt:lpstr>
      <vt:lpstr>L’AIFE vous accompagne gratuitement dans l’utilisation de Chorus Pro </vt:lpstr>
      <vt:lpstr>L’AIFE vous accompagne gratuitement dans l’utilisation de Chorus Pro </vt:lpstr>
    </vt:vector>
  </TitlesOfParts>
  <Company>MINEFI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cadrage du site Chorus Pro Info</dc:title>
  <dc:creator>Rachel Marcovic</dc:creator>
  <cp:lastModifiedBy>Tardivat Valérie</cp:lastModifiedBy>
  <cp:revision>504</cp:revision>
  <cp:lastPrinted>2019-02-04T09:05:08Z</cp:lastPrinted>
  <dcterms:created xsi:type="dcterms:W3CDTF">2017-04-07T09:40:14Z</dcterms:created>
  <dcterms:modified xsi:type="dcterms:W3CDTF">2020-01-13T07:39:21Z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56c84a-c06d-4947-abf3-939e8bbae422_Enabled">
    <vt:lpwstr>True</vt:lpwstr>
  </property>
  <property fmtid="{D5CDD505-2E9C-101B-9397-08002B2CF9AE}" pid="3" name="MSIP_Label_aa56c84a-c06d-4947-abf3-939e8bbae422_SiteId">
    <vt:lpwstr>5de96c96-c87c-4dce-aad9-f5c557b52ac1</vt:lpwstr>
  </property>
  <property fmtid="{D5CDD505-2E9C-101B-9397-08002B2CF9AE}" pid="4" name="MSIP_Label_aa56c84a-c06d-4947-abf3-939e8bbae422_Owner">
    <vt:lpwstr>linda.barkallah@wavestone.com</vt:lpwstr>
  </property>
  <property fmtid="{D5CDD505-2E9C-101B-9397-08002B2CF9AE}" pid="5" name="MSIP_Label_aa56c84a-c06d-4947-abf3-939e8bbae422_SetDate">
    <vt:lpwstr>2019-10-14T14:12:33.8283079Z</vt:lpwstr>
  </property>
  <property fmtid="{D5CDD505-2E9C-101B-9397-08002B2CF9AE}" pid="6" name="MSIP_Label_aa56c84a-c06d-4947-abf3-939e8bbae422_Name">
    <vt:lpwstr>Public</vt:lpwstr>
  </property>
  <property fmtid="{D5CDD505-2E9C-101B-9397-08002B2CF9AE}" pid="7" name="MSIP_Label_aa56c84a-c06d-4947-abf3-939e8bbae422_Application">
    <vt:lpwstr>Microsoft Azure Information Protection</vt:lpwstr>
  </property>
  <property fmtid="{D5CDD505-2E9C-101B-9397-08002B2CF9AE}" pid="8" name="MSIP_Label_aa56c84a-c06d-4947-abf3-939e8bbae422_ActionId">
    <vt:lpwstr>553e9045-5d98-4806-8dbd-9032a5886bc5</vt:lpwstr>
  </property>
  <property fmtid="{D5CDD505-2E9C-101B-9397-08002B2CF9AE}" pid="9" name="MSIP_Label_aa56c84a-c06d-4947-abf3-939e8bbae422_Extended_MSFT_Method">
    <vt:lpwstr>Manual</vt:lpwstr>
  </property>
  <property fmtid="{D5CDD505-2E9C-101B-9397-08002B2CF9AE}" pid="10" name="Sensitivity">
    <vt:lpwstr>Public</vt:lpwstr>
  </property>
</Properties>
</file>